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5"/>
  </p:notesMasterIdLst>
  <p:handoutMasterIdLst>
    <p:handoutMasterId r:id="rId36"/>
  </p:handoutMasterIdLst>
  <p:sldIdLst>
    <p:sldId id="285" r:id="rId2"/>
    <p:sldId id="256" r:id="rId3"/>
    <p:sldId id="257" r:id="rId4"/>
    <p:sldId id="264" r:id="rId5"/>
    <p:sldId id="258" r:id="rId6"/>
    <p:sldId id="286" r:id="rId7"/>
    <p:sldId id="261" r:id="rId8"/>
    <p:sldId id="283" r:id="rId9"/>
    <p:sldId id="292" r:id="rId10"/>
    <p:sldId id="262" r:id="rId11"/>
    <p:sldId id="287" r:id="rId12"/>
    <p:sldId id="265" r:id="rId13"/>
    <p:sldId id="279" r:id="rId14"/>
    <p:sldId id="263" r:id="rId15"/>
    <p:sldId id="284" r:id="rId16"/>
    <p:sldId id="267" r:id="rId17"/>
    <p:sldId id="268" r:id="rId18"/>
    <p:sldId id="270" r:id="rId19"/>
    <p:sldId id="271" r:id="rId20"/>
    <p:sldId id="288" r:id="rId21"/>
    <p:sldId id="275" r:id="rId22"/>
    <p:sldId id="278" r:id="rId23"/>
    <p:sldId id="291" r:id="rId24"/>
    <p:sldId id="289" r:id="rId25"/>
    <p:sldId id="290" r:id="rId26"/>
    <p:sldId id="293" r:id="rId27"/>
    <p:sldId id="294" r:id="rId28"/>
    <p:sldId id="281" r:id="rId29"/>
    <p:sldId id="295" r:id="rId30"/>
    <p:sldId id="296" r:id="rId31"/>
    <p:sldId id="298" r:id="rId32"/>
    <p:sldId id="299" r:id="rId33"/>
    <p:sldId id="300" r:id="rId34"/>
  </p:sldIdLst>
  <p:sldSz cx="9144000" cy="6858000" type="screen4x3"/>
  <p:notesSz cx="6858000" cy="9144000"/>
  <p:embeddedFontLst>
    <p:embeddedFont>
      <p:font typeface="Trebuchet MS" panose="020B0603020202020204" pitchFamily="34" charset="0"/>
      <p:regular r:id="rId37"/>
      <p:bold r:id="rId38"/>
      <p:italic r:id="rId39"/>
      <p:boldItalic r:id="rId40"/>
    </p:embeddedFont>
  </p:embeddedFontLst>
  <p:defaultTextStyle>
    <a:defPPr>
      <a:defRPr lang="en-US"/>
    </a:defPPr>
    <a:lvl1pPr algn="ctr" rtl="0" eaLnBrk="0" fontAlgn="base" hangingPunct="0">
      <a:spcBef>
        <a:spcPct val="0"/>
      </a:spcBef>
      <a:spcAft>
        <a:spcPct val="0"/>
      </a:spcAft>
      <a:defRPr sz="2800" kern="1200">
        <a:solidFill>
          <a:schemeClr val="tx1"/>
        </a:solidFill>
        <a:latin typeface="Arial" charset="0"/>
        <a:ea typeface="+mn-ea"/>
        <a:cs typeface="+mn-cs"/>
      </a:defRPr>
    </a:lvl1pPr>
    <a:lvl2pPr marL="457200" algn="ctr" rtl="0" eaLnBrk="0" fontAlgn="base" hangingPunct="0">
      <a:spcBef>
        <a:spcPct val="0"/>
      </a:spcBef>
      <a:spcAft>
        <a:spcPct val="0"/>
      </a:spcAft>
      <a:defRPr sz="2800" kern="1200">
        <a:solidFill>
          <a:schemeClr val="tx1"/>
        </a:solidFill>
        <a:latin typeface="Arial" charset="0"/>
        <a:ea typeface="+mn-ea"/>
        <a:cs typeface="+mn-cs"/>
      </a:defRPr>
    </a:lvl2pPr>
    <a:lvl3pPr marL="914400" algn="ctr" rtl="0" eaLnBrk="0" fontAlgn="base" hangingPunct="0">
      <a:spcBef>
        <a:spcPct val="0"/>
      </a:spcBef>
      <a:spcAft>
        <a:spcPct val="0"/>
      </a:spcAft>
      <a:defRPr sz="2800" kern="1200">
        <a:solidFill>
          <a:schemeClr val="tx1"/>
        </a:solidFill>
        <a:latin typeface="Arial" charset="0"/>
        <a:ea typeface="+mn-ea"/>
        <a:cs typeface="+mn-cs"/>
      </a:defRPr>
    </a:lvl3pPr>
    <a:lvl4pPr marL="1371600" algn="ctr" rtl="0" eaLnBrk="0" fontAlgn="base" hangingPunct="0">
      <a:spcBef>
        <a:spcPct val="0"/>
      </a:spcBef>
      <a:spcAft>
        <a:spcPct val="0"/>
      </a:spcAft>
      <a:defRPr sz="2800" kern="1200">
        <a:solidFill>
          <a:schemeClr val="tx1"/>
        </a:solidFill>
        <a:latin typeface="Arial" charset="0"/>
        <a:ea typeface="+mn-ea"/>
        <a:cs typeface="+mn-cs"/>
      </a:defRPr>
    </a:lvl4pPr>
    <a:lvl5pPr marL="1828800" algn="ctr"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12"/>
    </p:cViewPr>
  </p:sorterViewPr>
  <p:notesViewPr>
    <p:cSldViewPr>
      <p:cViewPr varScale="1">
        <p:scale>
          <a:sx n="54" d="100"/>
          <a:sy n="54" d="100"/>
        </p:scale>
        <p:origin x="-17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1C1B6E4-25DC-4F7A-8911-AB5B9DF2BB93}" type="slidenum">
              <a:rPr lang="en-US"/>
              <a:pPr>
                <a:defRPr/>
              </a:pPr>
              <a:t>‹#›</a:t>
            </a:fld>
            <a:endParaRPr lang="en-US"/>
          </a:p>
        </p:txBody>
      </p:sp>
    </p:spTree>
    <p:extLst>
      <p:ext uri="{BB962C8B-B14F-4D97-AF65-F5344CB8AC3E}">
        <p14:creationId xmlns:p14="http://schemas.microsoft.com/office/powerpoint/2010/main" val="3567546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pPr>
              <a:defRPr/>
            </a:pPr>
            <a:endParaRPr lang="en-US"/>
          </a:p>
        </p:txBody>
      </p:sp>
      <p:sp>
        <p:nvSpPr>
          <p:cNvPr id="348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7EBB5A78-75F1-4A44-A667-E3BFB8B30E44}" type="slidenum">
              <a:rPr lang="en-US"/>
              <a:pPr>
                <a:defRPr/>
              </a:pPr>
              <a:t>‹#›</a:t>
            </a:fld>
            <a:endParaRPr lang="en-US"/>
          </a:p>
        </p:txBody>
      </p:sp>
    </p:spTree>
    <p:extLst>
      <p:ext uri="{BB962C8B-B14F-4D97-AF65-F5344CB8AC3E}">
        <p14:creationId xmlns:p14="http://schemas.microsoft.com/office/powerpoint/2010/main" val="1953655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r"/>
            <a:fld id="{E8798959-8174-4067-BD4C-1D086D58F12E}" type="slidenum">
              <a:rPr lang="en-US" altLang="en-US" sz="1200"/>
              <a:pPr algn="r"/>
              <a:t>4</a:t>
            </a:fld>
            <a:endParaRPr lang="en-US" alt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D1645-410F-4129-A515-CEFB4ECB5944}" type="slidenum">
              <a:rPr lang="en-US"/>
              <a:pPr>
                <a:defRPr/>
              </a:pPr>
              <a:t>‹#›</a:t>
            </a:fld>
            <a:endParaRPr lang="en-US"/>
          </a:p>
        </p:txBody>
      </p:sp>
    </p:spTree>
    <p:extLst>
      <p:ext uri="{BB962C8B-B14F-4D97-AF65-F5344CB8AC3E}">
        <p14:creationId xmlns:p14="http://schemas.microsoft.com/office/powerpoint/2010/main" val="159634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F8ADD-4602-4B49-AB17-7688CB395363}" type="slidenum">
              <a:rPr lang="en-US"/>
              <a:pPr>
                <a:defRPr/>
              </a:pPr>
              <a:t>‹#›</a:t>
            </a:fld>
            <a:endParaRPr lang="en-US"/>
          </a:p>
        </p:txBody>
      </p:sp>
    </p:spTree>
    <p:extLst>
      <p:ext uri="{BB962C8B-B14F-4D97-AF65-F5344CB8AC3E}">
        <p14:creationId xmlns:p14="http://schemas.microsoft.com/office/powerpoint/2010/main" val="425682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DC4AEF-E176-4F59-9055-FF187E3F9681}" type="slidenum">
              <a:rPr lang="en-US"/>
              <a:pPr>
                <a:defRPr/>
              </a:pPr>
              <a:t>‹#›</a:t>
            </a:fld>
            <a:endParaRPr lang="en-US"/>
          </a:p>
        </p:txBody>
      </p:sp>
    </p:spTree>
    <p:extLst>
      <p:ext uri="{BB962C8B-B14F-4D97-AF65-F5344CB8AC3E}">
        <p14:creationId xmlns:p14="http://schemas.microsoft.com/office/powerpoint/2010/main" val="45862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7FB524-B166-4B39-A013-14CE148BDD4A}" type="slidenum">
              <a:rPr lang="en-US"/>
              <a:pPr>
                <a:defRPr/>
              </a:pPr>
              <a:t>‹#›</a:t>
            </a:fld>
            <a:endParaRPr lang="en-US"/>
          </a:p>
        </p:txBody>
      </p:sp>
    </p:spTree>
    <p:extLst>
      <p:ext uri="{BB962C8B-B14F-4D97-AF65-F5344CB8AC3E}">
        <p14:creationId xmlns:p14="http://schemas.microsoft.com/office/powerpoint/2010/main" val="223468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D58F7B-48FF-4A88-93E3-21E5FD67E82B}" type="slidenum">
              <a:rPr lang="en-US"/>
              <a:pPr>
                <a:defRPr/>
              </a:pPr>
              <a:t>‹#›</a:t>
            </a:fld>
            <a:endParaRPr lang="en-US"/>
          </a:p>
        </p:txBody>
      </p:sp>
    </p:spTree>
    <p:extLst>
      <p:ext uri="{BB962C8B-B14F-4D97-AF65-F5344CB8AC3E}">
        <p14:creationId xmlns:p14="http://schemas.microsoft.com/office/powerpoint/2010/main" val="258097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774AAA-D9FF-4D7B-AB33-880C9384E2F4}" type="slidenum">
              <a:rPr lang="en-US"/>
              <a:pPr>
                <a:defRPr/>
              </a:pPr>
              <a:t>‹#›</a:t>
            </a:fld>
            <a:endParaRPr lang="en-US"/>
          </a:p>
        </p:txBody>
      </p:sp>
    </p:spTree>
    <p:extLst>
      <p:ext uri="{BB962C8B-B14F-4D97-AF65-F5344CB8AC3E}">
        <p14:creationId xmlns:p14="http://schemas.microsoft.com/office/powerpoint/2010/main" val="246035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8F20D0-A078-4486-92E2-3CDAF0260014}" type="slidenum">
              <a:rPr lang="en-US"/>
              <a:pPr>
                <a:defRPr/>
              </a:pPr>
              <a:t>‹#›</a:t>
            </a:fld>
            <a:endParaRPr lang="en-US"/>
          </a:p>
        </p:txBody>
      </p:sp>
    </p:spTree>
    <p:extLst>
      <p:ext uri="{BB962C8B-B14F-4D97-AF65-F5344CB8AC3E}">
        <p14:creationId xmlns:p14="http://schemas.microsoft.com/office/powerpoint/2010/main" val="203981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62D42-7F28-406B-ABC5-921A12533224}" type="slidenum">
              <a:rPr lang="en-US"/>
              <a:pPr>
                <a:defRPr/>
              </a:pPr>
              <a:t>‹#›</a:t>
            </a:fld>
            <a:endParaRPr lang="en-US"/>
          </a:p>
        </p:txBody>
      </p:sp>
    </p:spTree>
    <p:extLst>
      <p:ext uri="{BB962C8B-B14F-4D97-AF65-F5344CB8AC3E}">
        <p14:creationId xmlns:p14="http://schemas.microsoft.com/office/powerpoint/2010/main" val="393162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77A6CB-9710-41C4-8DA2-E6D77C22C12E}" type="slidenum">
              <a:rPr lang="en-US"/>
              <a:pPr>
                <a:defRPr/>
              </a:pPr>
              <a:t>‹#›</a:t>
            </a:fld>
            <a:endParaRPr lang="en-US"/>
          </a:p>
        </p:txBody>
      </p:sp>
    </p:spTree>
    <p:extLst>
      <p:ext uri="{BB962C8B-B14F-4D97-AF65-F5344CB8AC3E}">
        <p14:creationId xmlns:p14="http://schemas.microsoft.com/office/powerpoint/2010/main" val="424106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691433-2172-40DE-A161-5DE8772D3FB1}" type="slidenum">
              <a:rPr lang="en-US"/>
              <a:pPr>
                <a:defRPr/>
              </a:pPr>
              <a:t>‹#›</a:t>
            </a:fld>
            <a:endParaRPr lang="en-US"/>
          </a:p>
        </p:txBody>
      </p:sp>
    </p:spTree>
    <p:extLst>
      <p:ext uri="{BB962C8B-B14F-4D97-AF65-F5344CB8AC3E}">
        <p14:creationId xmlns:p14="http://schemas.microsoft.com/office/powerpoint/2010/main" val="241520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0C586B-820C-4213-ADEB-D26906074F44}" type="slidenum">
              <a:rPr lang="en-US"/>
              <a:pPr>
                <a:defRPr/>
              </a:pPr>
              <a:t>‹#›</a:t>
            </a:fld>
            <a:endParaRPr lang="en-US"/>
          </a:p>
        </p:txBody>
      </p:sp>
    </p:spTree>
    <p:extLst>
      <p:ext uri="{BB962C8B-B14F-4D97-AF65-F5344CB8AC3E}">
        <p14:creationId xmlns:p14="http://schemas.microsoft.com/office/powerpoint/2010/main" val="272425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22860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01E8580-47B4-4DCC-9622-E3000D1AE0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34" charset="0"/>
        </a:defRPr>
      </a:lvl2pPr>
      <a:lvl3pPr algn="ctr" rtl="0" eaLnBrk="0" fontAlgn="base" hangingPunct="0">
        <a:spcBef>
          <a:spcPct val="0"/>
        </a:spcBef>
        <a:spcAft>
          <a:spcPct val="0"/>
        </a:spcAft>
        <a:defRPr sz="4400" b="1">
          <a:solidFill>
            <a:schemeClr val="tx2"/>
          </a:solidFill>
          <a:latin typeface="Trebuchet MS" pitchFamily="34" charset="0"/>
        </a:defRPr>
      </a:lvl3pPr>
      <a:lvl4pPr algn="ctr" rtl="0" eaLnBrk="0" fontAlgn="base" hangingPunct="0">
        <a:spcBef>
          <a:spcPct val="0"/>
        </a:spcBef>
        <a:spcAft>
          <a:spcPct val="0"/>
        </a:spcAft>
        <a:defRPr sz="4400" b="1">
          <a:solidFill>
            <a:schemeClr val="tx2"/>
          </a:solidFill>
          <a:latin typeface="Trebuchet MS" pitchFamily="34" charset="0"/>
        </a:defRPr>
      </a:lvl4pPr>
      <a:lvl5pPr algn="ctr" rtl="0" eaLnBrk="0" fontAlgn="base" hangingPunct="0">
        <a:spcBef>
          <a:spcPct val="0"/>
        </a:spcBef>
        <a:spcAft>
          <a:spcPct val="0"/>
        </a:spcAft>
        <a:defRPr sz="4400" b="1">
          <a:solidFill>
            <a:schemeClr val="tx2"/>
          </a:solidFill>
          <a:latin typeface="Trebuchet MS" pitchFamily="34" charset="0"/>
        </a:defRPr>
      </a:lvl5pPr>
      <a:lvl6pPr marL="457200" algn="ctr" rtl="0" eaLnBrk="0" fontAlgn="base" hangingPunct="0">
        <a:spcBef>
          <a:spcPct val="0"/>
        </a:spcBef>
        <a:spcAft>
          <a:spcPct val="0"/>
        </a:spcAft>
        <a:defRPr sz="4400" b="1">
          <a:solidFill>
            <a:schemeClr val="tx2"/>
          </a:solidFill>
          <a:latin typeface="Trebuchet MS" pitchFamily="34" charset="0"/>
        </a:defRPr>
      </a:lvl6pPr>
      <a:lvl7pPr marL="914400" algn="ctr" rtl="0" eaLnBrk="0" fontAlgn="base" hangingPunct="0">
        <a:spcBef>
          <a:spcPct val="0"/>
        </a:spcBef>
        <a:spcAft>
          <a:spcPct val="0"/>
        </a:spcAft>
        <a:defRPr sz="4400" b="1">
          <a:solidFill>
            <a:schemeClr val="tx2"/>
          </a:solidFill>
          <a:latin typeface="Trebuchet MS" pitchFamily="34" charset="0"/>
        </a:defRPr>
      </a:lvl7pPr>
      <a:lvl8pPr marL="1371600" algn="ctr" rtl="0" eaLnBrk="0" fontAlgn="base" hangingPunct="0">
        <a:spcBef>
          <a:spcPct val="0"/>
        </a:spcBef>
        <a:spcAft>
          <a:spcPct val="0"/>
        </a:spcAft>
        <a:defRPr sz="4400" b="1">
          <a:solidFill>
            <a:schemeClr val="tx2"/>
          </a:solidFill>
          <a:latin typeface="Trebuchet MS" pitchFamily="34" charset="0"/>
        </a:defRPr>
      </a:lvl8pPr>
      <a:lvl9pPr marL="1828800" algn="ctr" rtl="0" eaLnBrk="0" fontAlgn="base" hangingPunct="0">
        <a:spcBef>
          <a:spcPct val="0"/>
        </a:spcBef>
        <a:spcAft>
          <a:spcPct val="0"/>
        </a:spcAft>
        <a:defRPr sz="44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D:\My Documents\2009 Documents\090210 UIC Bioprocessing Presentation\Images\Blair-Fade.jpg"/>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idx="4294967295"/>
          </p:nvPr>
        </p:nvSpPr>
        <p:spPr>
          <a:xfrm>
            <a:off x="685800" y="2286000"/>
            <a:ext cx="7772400" cy="1143000"/>
          </a:xfrm>
          <a:noFill/>
          <a:extLst>
            <a:ext uri="{909E8E84-426E-40DD-AFC4-6F175D3DCCD1}">
              <a14:hiddenFill xmlns:a14="http://schemas.microsoft.com/office/drawing/2010/main">
                <a:solidFill>
                  <a:srgbClr val="FFCC99"/>
                </a:solidFill>
              </a14:hiddenFill>
            </a:ext>
          </a:extLst>
        </p:spPr>
        <p:txBody>
          <a:bodyPr/>
          <a:lstStyle/>
          <a:p>
            <a:r>
              <a:rPr lang="en-US" altLang="en-US" sz="4800" dirty="0" smtClean="0">
                <a:solidFill>
                  <a:schemeClr val="tx1"/>
                </a:solidFill>
              </a:rPr>
              <a:t>Bioprocessing - A Brief Introduction</a:t>
            </a:r>
          </a:p>
        </p:txBody>
      </p:sp>
      <p:sp>
        <p:nvSpPr>
          <p:cNvPr id="4100" name="Rectangle 5"/>
          <p:cNvSpPr>
            <a:spLocks noGrp="1" noChangeArrowheads="1"/>
          </p:cNvSpPr>
          <p:nvPr>
            <p:ph type="subTitle" idx="4294967295"/>
          </p:nvPr>
        </p:nvSpPr>
        <p:spPr>
          <a:xfrm>
            <a:off x="1371600" y="4495800"/>
            <a:ext cx="6400800" cy="1143000"/>
          </a:xfrm>
          <a:noFill/>
          <a:extLst>
            <a:ext uri="{909E8E84-426E-40DD-AFC4-6F175D3DCCD1}">
              <a14:hiddenFill xmlns:a14="http://schemas.microsoft.com/office/drawing/2010/main">
                <a:solidFill>
                  <a:schemeClr val="accent1"/>
                </a:solidFill>
              </a14:hiddenFill>
            </a:ext>
          </a:extLst>
        </p:spPr>
        <p:txBody>
          <a:bodyPr tIns="45720"/>
          <a:lstStyle/>
          <a:p>
            <a:pPr marL="0" indent="0" algn="ctr">
              <a:buFontTx/>
              <a:buNone/>
            </a:pPr>
            <a:r>
              <a:rPr lang="en-US" altLang="en-US" sz="2000" b="1" smtClean="0"/>
              <a:t>Michael P. Rouse</a:t>
            </a:r>
            <a:br>
              <a:rPr lang="en-US" altLang="en-US" sz="2000" b="1" smtClean="0"/>
            </a:br>
            <a:r>
              <a:rPr lang="en-US" altLang="en-US" sz="2000" b="1" smtClean="0"/>
              <a:t>Middough, Inc.</a:t>
            </a:r>
            <a:br>
              <a:rPr lang="en-US" altLang="en-US" sz="2000" b="1" smtClean="0"/>
            </a:br>
            <a:r>
              <a:rPr lang="en-US" altLang="en-US" sz="2000" b="1" smtClean="0"/>
              <a:t>February 10, 2009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tLang="en-US" smtClean="0"/>
              <a:t>Bioprocess Classes</a:t>
            </a:r>
          </a:p>
        </p:txBody>
      </p:sp>
      <p:sp>
        <p:nvSpPr>
          <p:cNvPr id="13315" name="Rectangle 3"/>
          <p:cNvSpPr>
            <a:spLocks noGrp="1" noChangeArrowheads="1"/>
          </p:cNvSpPr>
          <p:nvPr>
            <p:ph type="body" idx="4294967295"/>
          </p:nvPr>
        </p:nvSpPr>
        <p:spPr/>
        <p:txBody>
          <a:bodyPr/>
          <a:lstStyle/>
          <a:p>
            <a:r>
              <a:rPr lang="en-US" altLang="en-US" i="1" u="sng" dirty="0" smtClean="0"/>
              <a:t>Biosynthesis</a:t>
            </a:r>
            <a:r>
              <a:rPr lang="en-US" altLang="en-US" dirty="0" smtClean="0"/>
              <a:t>: Products synthesized by anabolic or catabolic pathways</a:t>
            </a:r>
          </a:p>
          <a:p>
            <a:r>
              <a:rPr lang="en-US" altLang="en-US" i="1" u="sng" dirty="0" smtClean="0"/>
              <a:t>Biotransformation</a:t>
            </a:r>
            <a:r>
              <a:rPr lang="en-US" altLang="en-US" dirty="0" smtClean="0"/>
              <a:t>: Starting compound transformed into new compound via one or more enzymatic reactions</a:t>
            </a:r>
          </a:p>
          <a:p>
            <a:r>
              <a:rPr lang="en-US" altLang="en-US" i="1" u="sng" dirty="0" smtClean="0"/>
              <a:t>Biodegradation</a:t>
            </a:r>
            <a:r>
              <a:rPr lang="en-US" altLang="en-US" dirty="0" smtClean="0"/>
              <a:t>: Feedstocks catabolized into simple, often inorganic, compounds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6" descr="D:\My Documents\2009 Documents\090210 UIC Bioprocessing Presentation\Images\Blair-F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ctrTitle" idx="4294967295"/>
          </p:nvPr>
        </p:nvSpPr>
        <p:spPr>
          <a:xfrm>
            <a:off x="685800" y="2286000"/>
            <a:ext cx="7772400" cy="1143000"/>
          </a:xfrm>
          <a:noFill/>
          <a:extLst>
            <a:ext uri="{909E8E84-426E-40DD-AFC4-6F175D3DCCD1}">
              <a14:hiddenFill xmlns:a14="http://schemas.microsoft.com/office/drawing/2010/main">
                <a:solidFill>
                  <a:srgbClr val="FFCC99"/>
                </a:solidFill>
              </a14:hiddenFill>
            </a:ext>
          </a:extLst>
        </p:spPr>
        <p:txBody>
          <a:bodyPr/>
          <a:lstStyle/>
          <a:p>
            <a:r>
              <a:rPr lang="en-US" altLang="en-US" smtClean="0">
                <a:solidFill>
                  <a:schemeClr val="tx1"/>
                </a:solidFill>
              </a:rPr>
              <a:t>Bioprocessing:</a:t>
            </a:r>
            <a:br>
              <a:rPr lang="en-US" altLang="en-US" smtClean="0">
                <a:solidFill>
                  <a:schemeClr val="tx1"/>
                </a:solidFill>
              </a:rPr>
            </a:br>
            <a:r>
              <a:rPr lang="en-US" altLang="en-US" smtClean="0">
                <a:solidFill>
                  <a:schemeClr val="tx1"/>
                </a:solidFill>
              </a:rPr>
              <a:t>Some Examples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smtClean="0"/>
              <a:t>Biosynthetic Processes</a:t>
            </a:r>
          </a:p>
        </p:txBody>
      </p:sp>
      <p:sp>
        <p:nvSpPr>
          <p:cNvPr id="15363" name="Rectangle 3"/>
          <p:cNvSpPr>
            <a:spLocks noGrp="1" noChangeArrowheads="1"/>
          </p:cNvSpPr>
          <p:nvPr>
            <p:ph idx="4294967295"/>
          </p:nvPr>
        </p:nvSpPr>
        <p:spPr/>
        <p:txBody>
          <a:bodyPr tIns="45720"/>
          <a:lstStyle/>
          <a:p>
            <a:r>
              <a:rPr lang="en-US" altLang="en-US" i="1" u="sng" smtClean="0"/>
              <a:t>Primary Metabolites</a:t>
            </a:r>
            <a:r>
              <a:rPr lang="en-US" altLang="en-US" smtClean="0"/>
              <a:t> – Live cell processes generally linked to growth:</a:t>
            </a:r>
          </a:p>
          <a:p>
            <a:pPr lvl="1"/>
            <a:r>
              <a:rPr lang="en-US" altLang="en-US" smtClean="0"/>
              <a:t>Ethanol from glucose:</a:t>
            </a:r>
            <a:br>
              <a:rPr lang="en-US" altLang="en-US" smtClean="0"/>
            </a:br>
            <a:r>
              <a:rPr lang="en-US" altLang="en-US" sz="2400" smtClean="0"/>
              <a:t>C</a:t>
            </a:r>
            <a:r>
              <a:rPr lang="en-US" altLang="en-US" sz="2400" baseline="-25000" smtClean="0"/>
              <a:t>6</a:t>
            </a:r>
            <a:r>
              <a:rPr lang="en-US" altLang="en-US" sz="2400" smtClean="0"/>
              <a:t>H</a:t>
            </a:r>
            <a:r>
              <a:rPr lang="en-US" altLang="en-US" sz="2400" baseline="-25000" smtClean="0"/>
              <a:t>12</a:t>
            </a:r>
            <a:r>
              <a:rPr lang="en-US" altLang="en-US" sz="2400" smtClean="0"/>
              <a:t>O</a:t>
            </a:r>
            <a:r>
              <a:rPr lang="en-US" altLang="en-US" sz="2400" baseline="-25000" smtClean="0"/>
              <a:t>6</a:t>
            </a:r>
            <a:r>
              <a:rPr lang="en-US" altLang="en-US" sz="2400" smtClean="0"/>
              <a:t> </a:t>
            </a:r>
            <a:r>
              <a:rPr lang="en-US" altLang="en-US" sz="2400" smtClean="0">
                <a:sym typeface="Symbol" pitchFamily="18" charset="2"/>
              </a:rPr>
              <a:t> 2C</a:t>
            </a:r>
            <a:r>
              <a:rPr lang="en-US" altLang="en-US" sz="2400" baseline="-25000" smtClean="0">
                <a:sym typeface="Symbol" pitchFamily="18" charset="2"/>
              </a:rPr>
              <a:t>2</a:t>
            </a:r>
            <a:r>
              <a:rPr lang="en-US" altLang="en-US" sz="2400" smtClean="0">
                <a:sym typeface="Symbol" pitchFamily="18" charset="2"/>
              </a:rPr>
              <a:t>H</a:t>
            </a:r>
            <a:r>
              <a:rPr lang="en-US" altLang="en-US" sz="2400" baseline="-25000" smtClean="0">
                <a:sym typeface="Symbol" pitchFamily="18" charset="2"/>
              </a:rPr>
              <a:t>5</a:t>
            </a:r>
            <a:r>
              <a:rPr lang="en-US" altLang="en-US" sz="2400" smtClean="0">
                <a:sym typeface="Symbol" pitchFamily="18" charset="2"/>
              </a:rPr>
              <a:t>OH + 2CO</a:t>
            </a:r>
            <a:r>
              <a:rPr lang="en-US" altLang="en-US" sz="2400" baseline="-25000" smtClean="0">
                <a:sym typeface="Symbol" pitchFamily="18" charset="2"/>
              </a:rPr>
              <a:t>2</a:t>
            </a:r>
            <a:r>
              <a:rPr lang="en-US" altLang="en-US" sz="2400" smtClean="0">
                <a:sym typeface="Symbol" pitchFamily="18" charset="2"/>
              </a:rPr>
              <a:t> + Energy</a:t>
            </a:r>
            <a:endParaRPr lang="en-US" altLang="en-US" smtClean="0"/>
          </a:p>
          <a:p>
            <a:pPr lvl="1"/>
            <a:r>
              <a:rPr lang="en-US" altLang="en-US" smtClean="0"/>
              <a:t>Biogas from cellulose:</a:t>
            </a:r>
            <a:br>
              <a:rPr lang="en-US" altLang="en-US" smtClean="0"/>
            </a:br>
            <a:r>
              <a:rPr lang="en-US" altLang="en-US" sz="2400" smtClean="0"/>
              <a:t>[C</a:t>
            </a:r>
            <a:r>
              <a:rPr lang="en-US" altLang="en-US" sz="2400" baseline="-25000" smtClean="0"/>
              <a:t>6</a:t>
            </a:r>
            <a:r>
              <a:rPr lang="en-US" altLang="en-US" sz="2400" smtClean="0"/>
              <a:t>H</a:t>
            </a:r>
            <a:r>
              <a:rPr lang="en-US" altLang="en-US" sz="2400" baseline="-25000" smtClean="0"/>
              <a:t>10</a:t>
            </a:r>
            <a:r>
              <a:rPr lang="en-US" altLang="en-US" sz="2400" smtClean="0"/>
              <a:t>O</a:t>
            </a:r>
            <a:r>
              <a:rPr lang="en-US" altLang="en-US" sz="2400" baseline="-25000" smtClean="0"/>
              <a:t>5</a:t>
            </a:r>
            <a:r>
              <a:rPr lang="en-US" altLang="en-US" sz="2400" smtClean="0"/>
              <a:t>]</a:t>
            </a:r>
            <a:r>
              <a:rPr lang="en-US" altLang="en-US" sz="2400" baseline="-25000" smtClean="0"/>
              <a:t>n</a:t>
            </a:r>
            <a:r>
              <a:rPr lang="en-US" altLang="en-US" sz="2400" smtClean="0">
                <a:sym typeface="Symbol" pitchFamily="18" charset="2"/>
              </a:rPr>
              <a:t> + nH</a:t>
            </a:r>
            <a:r>
              <a:rPr lang="en-US" altLang="en-US" sz="2400" baseline="-25000" smtClean="0">
                <a:sym typeface="Symbol" pitchFamily="18" charset="2"/>
              </a:rPr>
              <a:t>2</a:t>
            </a:r>
            <a:r>
              <a:rPr lang="en-US" altLang="en-US" sz="2400" smtClean="0">
                <a:sym typeface="Symbol" pitchFamily="18" charset="2"/>
              </a:rPr>
              <a:t>O</a:t>
            </a:r>
            <a:r>
              <a:rPr lang="en-US" altLang="en-US" sz="2400" baseline="-25000" smtClean="0">
                <a:sym typeface="Symbol" pitchFamily="18" charset="2"/>
              </a:rPr>
              <a:t> </a:t>
            </a:r>
            <a:r>
              <a:rPr lang="en-US" altLang="en-US" sz="2400" smtClean="0">
                <a:sym typeface="Symbol" pitchFamily="18" charset="2"/>
              </a:rPr>
              <a:t> 3nCH</a:t>
            </a:r>
            <a:r>
              <a:rPr lang="en-US" altLang="en-US" sz="2400" baseline="-25000" smtClean="0">
                <a:sym typeface="Symbol" pitchFamily="18" charset="2"/>
              </a:rPr>
              <a:t>4</a:t>
            </a:r>
            <a:r>
              <a:rPr lang="en-US" altLang="en-US" sz="2400" smtClean="0">
                <a:sym typeface="Symbol" pitchFamily="18" charset="2"/>
              </a:rPr>
              <a:t> + 3nCO</a:t>
            </a:r>
            <a:r>
              <a:rPr lang="en-US" altLang="en-US" sz="2400" baseline="-25000" smtClean="0">
                <a:sym typeface="Symbol" pitchFamily="18" charset="2"/>
              </a:rPr>
              <a:t>2</a:t>
            </a:r>
            <a:r>
              <a:rPr lang="en-US" altLang="en-US" sz="2400" smtClean="0">
                <a:sym typeface="Symbol" pitchFamily="18" charset="2"/>
              </a:rPr>
              <a:t> + Energy</a:t>
            </a:r>
            <a:endParaRPr lang="en-US" altLang="en-US" smtClean="0"/>
          </a:p>
          <a:p>
            <a:pPr lvl="1"/>
            <a:r>
              <a:rPr lang="en-US" altLang="en-US" smtClean="0"/>
              <a:t>Lactic acid from </a:t>
            </a:r>
            <a:r>
              <a:rPr lang="en-US" altLang="en-US" sz="2700" smtClean="0"/>
              <a:t>glucose</a:t>
            </a:r>
            <a:r>
              <a:rPr lang="en-US" altLang="en-US" smtClean="0"/>
              <a:t>:</a:t>
            </a:r>
            <a:br>
              <a:rPr lang="en-US" altLang="en-US" smtClean="0"/>
            </a:br>
            <a:r>
              <a:rPr lang="en-US" altLang="en-US" smtClean="0"/>
              <a:t> </a:t>
            </a:r>
            <a:r>
              <a:rPr lang="en-US" altLang="en-US" sz="2400" smtClean="0"/>
              <a:t>C</a:t>
            </a:r>
            <a:r>
              <a:rPr lang="en-US" altLang="en-US" sz="2400" baseline="-25000" smtClean="0"/>
              <a:t>6</a:t>
            </a:r>
            <a:r>
              <a:rPr lang="en-US" altLang="en-US" sz="2400" smtClean="0"/>
              <a:t>H</a:t>
            </a:r>
            <a:r>
              <a:rPr lang="en-US" altLang="en-US" sz="2400" baseline="-25000" smtClean="0"/>
              <a:t>12</a:t>
            </a:r>
            <a:r>
              <a:rPr lang="en-US" altLang="en-US" sz="2400" smtClean="0"/>
              <a:t>O</a:t>
            </a:r>
            <a:r>
              <a:rPr lang="en-US" altLang="en-US" sz="2400" baseline="-25000" smtClean="0"/>
              <a:t>6</a:t>
            </a:r>
            <a:r>
              <a:rPr lang="en-US" altLang="en-US" sz="2400" smtClean="0"/>
              <a:t> </a:t>
            </a:r>
            <a:r>
              <a:rPr lang="en-US" altLang="en-US" sz="2400" smtClean="0">
                <a:sym typeface="Symbol" pitchFamily="18" charset="2"/>
              </a:rPr>
              <a:t> 2C</a:t>
            </a:r>
            <a:r>
              <a:rPr lang="en-US" altLang="en-US" sz="2400" baseline="-25000" smtClean="0">
                <a:sym typeface="Symbol" pitchFamily="18" charset="2"/>
              </a:rPr>
              <a:t>2</a:t>
            </a:r>
            <a:r>
              <a:rPr lang="en-US" altLang="en-US" sz="2400" smtClean="0">
                <a:sym typeface="Symbol" pitchFamily="18" charset="2"/>
              </a:rPr>
              <a:t>H</a:t>
            </a:r>
            <a:r>
              <a:rPr lang="en-US" altLang="en-US" sz="2400" baseline="-25000" smtClean="0">
                <a:sym typeface="Symbol" pitchFamily="18" charset="2"/>
              </a:rPr>
              <a:t>4</a:t>
            </a:r>
            <a:r>
              <a:rPr lang="en-US" altLang="en-US" sz="2400" smtClean="0">
                <a:sym typeface="Symbol" pitchFamily="18" charset="2"/>
              </a:rPr>
              <a:t>OHCOOH + Energy</a:t>
            </a:r>
            <a:endParaRPr lang="en-US" altLang="en-US" sz="2700" smtClean="0">
              <a:sym typeface="Symbol" pitchFamily="18"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en-US" smtClean="0"/>
              <a:t>Biosynthetic Processes</a:t>
            </a:r>
          </a:p>
        </p:txBody>
      </p:sp>
      <p:sp>
        <p:nvSpPr>
          <p:cNvPr id="16387" name="Rectangle 3"/>
          <p:cNvSpPr>
            <a:spLocks noGrp="1" noChangeArrowheads="1"/>
          </p:cNvSpPr>
          <p:nvPr>
            <p:ph idx="4294967295"/>
          </p:nvPr>
        </p:nvSpPr>
        <p:spPr/>
        <p:txBody>
          <a:bodyPr tIns="45720"/>
          <a:lstStyle/>
          <a:p>
            <a:r>
              <a:rPr lang="en-US" altLang="en-US" smtClean="0"/>
              <a:t>Lactic acid from glucose - pyruvic acid as an electron acceptor/reducing equivalents sink:</a:t>
            </a:r>
          </a:p>
          <a:p>
            <a:pPr lvl="1"/>
            <a:r>
              <a:rPr lang="en-US" altLang="en-US" i="1" u="sng" smtClean="0"/>
              <a:t>Glycolysis</a:t>
            </a:r>
            <a:r>
              <a:rPr lang="en-US" altLang="en-US" smtClean="0"/>
              <a:t>:</a:t>
            </a:r>
            <a:br>
              <a:rPr lang="en-US" altLang="en-US" smtClean="0"/>
            </a:br>
            <a:r>
              <a:rPr lang="en-US" altLang="en-US" sz="2400" smtClean="0"/>
              <a:t>C</a:t>
            </a:r>
            <a:r>
              <a:rPr lang="en-US" altLang="en-US" sz="2400" baseline="-25000" smtClean="0"/>
              <a:t>6</a:t>
            </a:r>
            <a:r>
              <a:rPr lang="en-US" altLang="en-US" sz="2400" smtClean="0"/>
              <a:t>H</a:t>
            </a:r>
            <a:r>
              <a:rPr lang="en-US" altLang="en-US" sz="2400" baseline="-25000" smtClean="0"/>
              <a:t>12</a:t>
            </a:r>
            <a:r>
              <a:rPr lang="en-US" altLang="en-US" sz="2400" smtClean="0"/>
              <a:t>O</a:t>
            </a:r>
            <a:r>
              <a:rPr lang="en-US" altLang="en-US" sz="2400" baseline="-25000" smtClean="0"/>
              <a:t>6</a:t>
            </a:r>
            <a:r>
              <a:rPr lang="en-US" altLang="en-US" sz="2400" smtClean="0"/>
              <a:t> + 2NAD</a:t>
            </a:r>
            <a:r>
              <a:rPr lang="en-US" altLang="en-US" sz="2400" baseline="30000" smtClean="0"/>
              <a:t>+</a:t>
            </a:r>
            <a:r>
              <a:rPr lang="en-US" altLang="en-US" sz="2400" smtClean="0"/>
              <a:t> + 2ADP + 2P</a:t>
            </a:r>
            <a:r>
              <a:rPr lang="en-US" altLang="en-US" sz="2400" baseline="-25000" smtClean="0"/>
              <a:t>i</a:t>
            </a:r>
            <a:r>
              <a:rPr lang="en-US" altLang="en-US" sz="2400" smtClean="0"/>
              <a:t> </a:t>
            </a:r>
            <a:r>
              <a:rPr lang="en-US" altLang="en-US" sz="2400" smtClean="0">
                <a:sym typeface="Symbol" pitchFamily="18" charset="2"/>
              </a:rPr>
              <a:t>    </a:t>
            </a:r>
            <a:br>
              <a:rPr lang="en-US" altLang="en-US" sz="2400" smtClean="0">
                <a:sym typeface="Symbol" pitchFamily="18" charset="2"/>
              </a:rPr>
            </a:br>
            <a:r>
              <a:rPr lang="en-US" altLang="en-US" sz="2400" smtClean="0">
                <a:sym typeface="Symbol" pitchFamily="18" charset="2"/>
              </a:rPr>
              <a:t>2C</a:t>
            </a:r>
            <a:r>
              <a:rPr lang="en-US" altLang="en-US" sz="2400" baseline="-25000" smtClean="0">
                <a:sym typeface="Symbol" pitchFamily="18" charset="2"/>
              </a:rPr>
              <a:t>2</a:t>
            </a:r>
            <a:r>
              <a:rPr lang="en-US" altLang="en-US" sz="2400" smtClean="0">
                <a:sym typeface="Symbol" pitchFamily="18" charset="2"/>
              </a:rPr>
              <a:t>H</a:t>
            </a:r>
            <a:r>
              <a:rPr lang="en-US" altLang="en-US" sz="2400" baseline="-25000" smtClean="0">
                <a:sym typeface="Symbol" pitchFamily="18" charset="2"/>
              </a:rPr>
              <a:t>3</a:t>
            </a:r>
            <a:r>
              <a:rPr lang="en-US" altLang="en-US" sz="2400" smtClean="0">
                <a:sym typeface="Symbol" pitchFamily="18" charset="2"/>
              </a:rPr>
              <a:t>OCOOH </a:t>
            </a:r>
            <a:r>
              <a:rPr lang="en-US" altLang="en-US" sz="2400" smtClean="0"/>
              <a:t>+ 2NADH + 2H</a:t>
            </a:r>
            <a:r>
              <a:rPr lang="en-US" altLang="en-US" sz="2400" baseline="30000" smtClean="0"/>
              <a:t>+</a:t>
            </a:r>
            <a:r>
              <a:rPr lang="en-US" altLang="en-US" sz="2400" smtClean="0"/>
              <a:t> + 2ATP + 2H</a:t>
            </a:r>
            <a:r>
              <a:rPr lang="en-US" altLang="en-US" sz="2400" baseline="-25000" smtClean="0">
                <a:sym typeface="Symbol" pitchFamily="18" charset="2"/>
              </a:rPr>
              <a:t>2</a:t>
            </a:r>
            <a:r>
              <a:rPr lang="en-US" altLang="en-US" sz="2400" smtClean="0"/>
              <a:t>O</a:t>
            </a:r>
            <a:endParaRPr lang="en-US" altLang="en-US" smtClean="0"/>
          </a:p>
          <a:p>
            <a:pPr lvl="1"/>
            <a:r>
              <a:rPr lang="en-US" altLang="en-US" i="1" u="sng" smtClean="0"/>
              <a:t>NAD</a:t>
            </a:r>
            <a:r>
              <a:rPr lang="en-US" altLang="en-US" baseline="30000" smtClean="0"/>
              <a:t>+</a:t>
            </a:r>
            <a:r>
              <a:rPr lang="en-US" altLang="en-US" u="sng" smtClean="0"/>
              <a:t> </a:t>
            </a:r>
            <a:r>
              <a:rPr lang="en-US" altLang="en-US" i="1" u="sng" smtClean="0"/>
              <a:t>Regeneration</a:t>
            </a:r>
            <a:r>
              <a:rPr lang="en-US" altLang="en-US" smtClean="0"/>
              <a:t>:</a:t>
            </a:r>
            <a:br>
              <a:rPr lang="en-US" altLang="en-US" smtClean="0"/>
            </a:br>
            <a:r>
              <a:rPr lang="en-US" altLang="en-US" sz="2400" smtClean="0">
                <a:sym typeface="Symbol" pitchFamily="18" charset="2"/>
              </a:rPr>
              <a:t>2C</a:t>
            </a:r>
            <a:r>
              <a:rPr lang="en-US" altLang="en-US" sz="2400" baseline="-25000" smtClean="0">
                <a:sym typeface="Symbol" pitchFamily="18" charset="2"/>
              </a:rPr>
              <a:t>2</a:t>
            </a:r>
            <a:r>
              <a:rPr lang="en-US" altLang="en-US" sz="2400" smtClean="0">
                <a:sym typeface="Symbol" pitchFamily="18" charset="2"/>
              </a:rPr>
              <a:t>H</a:t>
            </a:r>
            <a:r>
              <a:rPr lang="en-US" altLang="en-US" sz="2400" baseline="-25000" smtClean="0">
                <a:sym typeface="Symbol" pitchFamily="18" charset="2"/>
              </a:rPr>
              <a:t>3</a:t>
            </a:r>
            <a:r>
              <a:rPr lang="en-US" altLang="en-US" sz="2400" smtClean="0">
                <a:sym typeface="Symbol" pitchFamily="18" charset="2"/>
              </a:rPr>
              <a:t>OCOOH</a:t>
            </a:r>
            <a:r>
              <a:rPr lang="en-US" altLang="en-US" sz="2400" smtClean="0"/>
              <a:t>+ 2NADH + 2H</a:t>
            </a:r>
            <a:r>
              <a:rPr lang="en-US" altLang="en-US" sz="2400" baseline="30000" smtClean="0"/>
              <a:t>+</a:t>
            </a:r>
            <a:r>
              <a:rPr lang="en-US" altLang="en-US" sz="2400" smtClean="0"/>
              <a:t> </a:t>
            </a:r>
            <a:r>
              <a:rPr lang="en-US" altLang="en-US" sz="2400" smtClean="0">
                <a:sym typeface="Symbol" pitchFamily="18" charset="2"/>
              </a:rPr>
              <a:t></a:t>
            </a:r>
            <a:br>
              <a:rPr lang="en-US" altLang="en-US" sz="2400" smtClean="0">
                <a:sym typeface="Symbol" pitchFamily="18" charset="2"/>
              </a:rPr>
            </a:br>
            <a:r>
              <a:rPr lang="en-US" altLang="en-US" sz="2400" smtClean="0">
                <a:sym typeface="Symbol" pitchFamily="18" charset="2"/>
              </a:rPr>
              <a:t>2C</a:t>
            </a:r>
            <a:r>
              <a:rPr lang="en-US" altLang="en-US" sz="2400" baseline="-25000" smtClean="0">
                <a:sym typeface="Symbol" pitchFamily="18" charset="2"/>
              </a:rPr>
              <a:t>2</a:t>
            </a:r>
            <a:r>
              <a:rPr lang="en-US" altLang="en-US" sz="2400" smtClean="0">
                <a:sym typeface="Symbol" pitchFamily="18" charset="2"/>
              </a:rPr>
              <a:t>H</a:t>
            </a:r>
            <a:r>
              <a:rPr lang="en-US" altLang="en-US" sz="2400" baseline="-25000" smtClean="0">
                <a:sym typeface="Symbol" pitchFamily="18" charset="2"/>
              </a:rPr>
              <a:t>4</a:t>
            </a:r>
            <a:r>
              <a:rPr lang="en-US" altLang="en-US" sz="2400" smtClean="0">
                <a:sym typeface="Symbol" pitchFamily="18" charset="2"/>
              </a:rPr>
              <a:t>OHCOOH</a:t>
            </a:r>
            <a:r>
              <a:rPr lang="en-US" altLang="en-US" sz="2400" smtClean="0"/>
              <a:t>+ 2NAD</a:t>
            </a:r>
            <a:r>
              <a:rPr lang="en-US" altLang="en-US" sz="2400" baseline="3000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Biosynthetic Processes</a:t>
            </a:r>
          </a:p>
        </p:txBody>
      </p:sp>
      <p:sp>
        <p:nvSpPr>
          <p:cNvPr id="17411" name="Rectangle 3"/>
          <p:cNvSpPr>
            <a:spLocks noGrp="1" noChangeArrowheads="1"/>
          </p:cNvSpPr>
          <p:nvPr>
            <p:ph type="body" idx="1"/>
          </p:nvPr>
        </p:nvSpPr>
        <p:spPr/>
        <p:txBody>
          <a:bodyPr/>
          <a:lstStyle/>
          <a:p>
            <a:r>
              <a:rPr lang="en-US" altLang="en-US" i="1" u="sng" smtClean="0"/>
              <a:t>Secondary metabolites</a:t>
            </a:r>
            <a:r>
              <a:rPr lang="en-US" altLang="en-US" smtClean="0"/>
              <a:t> - live cell processes independent of growth:</a:t>
            </a:r>
          </a:p>
          <a:p>
            <a:pPr lvl="1">
              <a:spcBef>
                <a:spcPct val="50000"/>
              </a:spcBef>
            </a:pPr>
            <a:r>
              <a:rPr lang="en-US" altLang="en-US" smtClean="0"/>
              <a:t>Antibiotics: penicillin, erythromycin</a:t>
            </a:r>
          </a:p>
          <a:p>
            <a:pPr lvl="1">
              <a:spcBef>
                <a:spcPct val="50000"/>
              </a:spcBef>
            </a:pPr>
            <a:r>
              <a:rPr lang="en-US" altLang="en-US" smtClean="0"/>
              <a:t>Amino acids: lysine, tryptophan</a:t>
            </a:r>
          </a:p>
          <a:p>
            <a:pPr lvl="1">
              <a:spcBef>
                <a:spcPct val="50000"/>
              </a:spcBef>
            </a:pPr>
            <a:r>
              <a:rPr lang="en-US" altLang="en-US" smtClean="0"/>
              <a:t>Fatty acids: arachidonic acid, docosahexaenoic acid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Biosynthetic Processes</a:t>
            </a:r>
          </a:p>
        </p:txBody>
      </p:sp>
      <p:sp>
        <p:nvSpPr>
          <p:cNvPr id="18435" name="Rectangle 3"/>
          <p:cNvSpPr>
            <a:spLocks noGrp="1" noChangeArrowheads="1"/>
          </p:cNvSpPr>
          <p:nvPr>
            <p:ph type="body" idx="1"/>
          </p:nvPr>
        </p:nvSpPr>
        <p:spPr/>
        <p:txBody>
          <a:bodyPr tIns="45720"/>
          <a:lstStyle/>
          <a:p>
            <a:r>
              <a:rPr lang="en-US" altLang="en-US" i="1" u="sng" smtClean="0"/>
              <a:t>Secondary metabolites</a:t>
            </a:r>
            <a:r>
              <a:rPr lang="en-US" altLang="en-US" smtClean="0"/>
              <a:t> - continued:</a:t>
            </a:r>
          </a:p>
          <a:p>
            <a:pPr lvl="1">
              <a:spcBef>
                <a:spcPct val="50000"/>
              </a:spcBef>
            </a:pPr>
            <a:r>
              <a:rPr lang="en-US" altLang="en-US" smtClean="0"/>
              <a:t>Triglycerides: algae biodiesel </a:t>
            </a:r>
          </a:p>
          <a:p>
            <a:pPr lvl="1">
              <a:spcBef>
                <a:spcPct val="50000"/>
              </a:spcBef>
            </a:pPr>
            <a:r>
              <a:rPr lang="en-US" altLang="en-US" smtClean="0"/>
              <a:t>Polyhydroxyalkanoates: natural polyesters</a:t>
            </a:r>
          </a:p>
          <a:p>
            <a:pPr lvl="1">
              <a:spcBef>
                <a:spcPct val="50000"/>
              </a:spcBef>
            </a:pPr>
            <a:r>
              <a:rPr lang="en-US" altLang="en-US" smtClean="0"/>
              <a:t>Therapeutic proteins: insulin, EPO, “clot busters”, monoclonal antibodies</a:t>
            </a:r>
          </a:p>
          <a:p>
            <a:pPr lvl="1">
              <a:spcBef>
                <a:spcPct val="50000"/>
              </a:spcBef>
            </a:pPr>
            <a:r>
              <a:rPr lang="en-US" altLang="en-US" smtClean="0"/>
              <a:t>Industrial enzymes: amylases, proteases, lipases, cellulases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en-US" smtClean="0"/>
              <a:t>Biotransformation Processes</a:t>
            </a:r>
          </a:p>
        </p:txBody>
      </p:sp>
      <p:sp>
        <p:nvSpPr>
          <p:cNvPr id="19459" name="Rectangle 3"/>
          <p:cNvSpPr>
            <a:spLocks noGrp="1" noChangeArrowheads="1"/>
          </p:cNvSpPr>
          <p:nvPr>
            <p:ph idx="4294967295"/>
          </p:nvPr>
        </p:nvSpPr>
        <p:spPr>
          <a:xfrm>
            <a:off x="685800" y="1981200"/>
            <a:ext cx="7772400" cy="4343400"/>
          </a:xfrm>
        </p:spPr>
        <p:txBody>
          <a:bodyPr/>
          <a:lstStyle/>
          <a:p>
            <a:r>
              <a:rPr lang="en-US" altLang="en-US" i="1" u="sng" smtClean="0"/>
              <a:t>Live whole-cell processes</a:t>
            </a:r>
            <a:r>
              <a:rPr lang="en-US" altLang="en-US" smtClean="0"/>
              <a:t>:</a:t>
            </a:r>
          </a:p>
          <a:p>
            <a:pPr lvl="1"/>
            <a:r>
              <a:rPr lang="en-US" altLang="en-US" smtClean="0"/>
              <a:t>Acetic acid from ethanol:</a:t>
            </a:r>
            <a:br>
              <a:rPr lang="en-US" altLang="en-US" smtClean="0"/>
            </a:br>
            <a:r>
              <a:rPr lang="en-US" altLang="en-US" sz="2400" smtClean="0">
                <a:sym typeface="Symbol" pitchFamily="18" charset="2"/>
              </a:rPr>
              <a:t>C</a:t>
            </a:r>
            <a:r>
              <a:rPr lang="en-US" altLang="en-US" sz="2400" baseline="-25000" smtClean="0">
                <a:sym typeface="Symbol" pitchFamily="18" charset="2"/>
              </a:rPr>
              <a:t>2</a:t>
            </a:r>
            <a:r>
              <a:rPr lang="en-US" altLang="en-US" sz="2400" smtClean="0">
                <a:sym typeface="Symbol" pitchFamily="18" charset="2"/>
              </a:rPr>
              <a:t>H</a:t>
            </a:r>
            <a:r>
              <a:rPr lang="en-US" altLang="en-US" sz="2400" baseline="-25000" smtClean="0">
                <a:sym typeface="Symbol" pitchFamily="18" charset="2"/>
              </a:rPr>
              <a:t>5</a:t>
            </a:r>
            <a:r>
              <a:rPr lang="en-US" altLang="en-US" sz="2400" smtClean="0">
                <a:sym typeface="Symbol" pitchFamily="18" charset="2"/>
              </a:rPr>
              <a:t>OH + O</a:t>
            </a:r>
            <a:r>
              <a:rPr lang="en-US" altLang="en-US" sz="2400" baseline="-25000" smtClean="0">
                <a:sym typeface="Symbol" pitchFamily="18" charset="2"/>
              </a:rPr>
              <a:t>2</a:t>
            </a:r>
            <a:r>
              <a:rPr lang="en-US" altLang="en-US" sz="2400" smtClean="0"/>
              <a:t> </a:t>
            </a:r>
            <a:r>
              <a:rPr lang="en-US" altLang="en-US" sz="2400" smtClean="0">
                <a:sym typeface="Symbol" pitchFamily="18" charset="2"/>
              </a:rPr>
              <a:t> CH</a:t>
            </a:r>
            <a:r>
              <a:rPr lang="en-US" altLang="en-US" sz="2400" baseline="-25000" smtClean="0">
                <a:sym typeface="Symbol" pitchFamily="18" charset="2"/>
              </a:rPr>
              <a:t>3</a:t>
            </a:r>
            <a:r>
              <a:rPr lang="en-US" altLang="en-US" sz="2400" smtClean="0">
                <a:sym typeface="Symbol" pitchFamily="18" charset="2"/>
              </a:rPr>
              <a:t>COOH + H</a:t>
            </a:r>
            <a:r>
              <a:rPr lang="en-US" altLang="en-US" sz="2400" baseline="-25000" smtClean="0">
                <a:sym typeface="Symbol" pitchFamily="18" charset="2"/>
              </a:rPr>
              <a:t>2</a:t>
            </a:r>
            <a:r>
              <a:rPr lang="en-US" altLang="en-US" sz="2400" smtClean="0">
                <a:sym typeface="Symbol" pitchFamily="18" charset="2"/>
              </a:rPr>
              <a:t>O + Energy</a:t>
            </a:r>
          </a:p>
          <a:p>
            <a:pPr lvl="1"/>
            <a:r>
              <a:rPr lang="en-US" altLang="en-US" smtClean="0">
                <a:sym typeface="Symbol" pitchFamily="18" charset="2"/>
              </a:rPr>
              <a:t>Diesel biodesulfurization:</a:t>
            </a:r>
            <a:endParaRPr lang="en-US" altLang="en-US" smtClean="0"/>
          </a:p>
        </p:txBody>
      </p:sp>
      <p:grpSp>
        <p:nvGrpSpPr>
          <p:cNvPr id="19460" name="Group 15"/>
          <p:cNvGrpSpPr>
            <a:grpSpLocks/>
          </p:cNvGrpSpPr>
          <p:nvPr/>
        </p:nvGrpSpPr>
        <p:grpSpPr bwMode="auto">
          <a:xfrm>
            <a:off x="1828800" y="4191000"/>
            <a:ext cx="1371600" cy="762000"/>
            <a:chOff x="1296" y="2928"/>
            <a:chExt cx="864" cy="480"/>
          </a:xfrm>
        </p:grpSpPr>
        <p:sp>
          <p:nvSpPr>
            <p:cNvPr id="19473" name="Rectangle 16"/>
            <p:cNvSpPr>
              <a:spLocks noChangeArrowheads="1"/>
            </p:cNvSpPr>
            <p:nvPr/>
          </p:nvSpPr>
          <p:spPr bwMode="auto">
            <a:xfrm>
              <a:off x="1632" y="3216"/>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1600"/>
                <a:t>S</a:t>
              </a:r>
              <a:endParaRPr lang="en-US" altLang="en-US" sz="2400">
                <a:latin typeface="Times New Roman" pitchFamily="18" charset="0"/>
              </a:endParaRPr>
            </a:p>
          </p:txBody>
        </p:sp>
        <p:sp>
          <p:nvSpPr>
            <p:cNvPr id="19474" name="AutoShape 17"/>
            <p:cNvSpPr>
              <a:spLocks noChangeArrowheads="1"/>
            </p:cNvSpPr>
            <p:nvPr/>
          </p:nvSpPr>
          <p:spPr bwMode="auto">
            <a:xfrm>
              <a:off x="1296" y="2928"/>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75" name="AutoShape 18"/>
            <p:cNvSpPr>
              <a:spLocks noChangeArrowheads="1"/>
            </p:cNvSpPr>
            <p:nvPr/>
          </p:nvSpPr>
          <p:spPr bwMode="auto">
            <a:xfrm>
              <a:off x="1824" y="2928"/>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76" name="Line 19"/>
            <p:cNvSpPr>
              <a:spLocks noChangeShapeType="1"/>
            </p:cNvSpPr>
            <p:nvPr/>
          </p:nvSpPr>
          <p:spPr bwMode="auto">
            <a:xfrm>
              <a:off x="1632" y="30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7" name="Oval 20"/>
            <p:cNvSpPr>
              <a:spLocks noChangeArrowheads="1"/>
            </p:cNvSpPr>
            <p:nvPr/>
          </p:nvSpPr>
          <p:spPr bwMode="auto">
            <a:xfrm>
              <a:off x="1392" y="3002"/>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78" name="Oval 21"/>
            <p:cNvSpPr>
              <a:spLocks noChangeArrowheads="1"/>
            </p:cNvSpPr>
            <p:nvPr/>
          </p:nvSpPr>
          <p:spPr bwMode="auto">
            <a:xfrm>
              <a:off x="1922" y="2998"/>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79" name="Line 22"/>
            <p:cNvSpPr>
              <a:spLocks noChangeShapeType="1"/>
            </p:cNvSpPr>
            <p:nvPr/>
          </p:nvSpPr>
          <p:spPr bwMode="auto">
            <a:xfrm>
              <a:off x="1548" y="3216"/>
              <a:ext cx="13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0" name="Line 23"/>
            <p:cNvSpPr>
              <a:spLocks noChangeShapeType="1"/>
            </p:cNvSpPr>
            <p:nvPr/>
          </p:nvSpPr>
          <p:spPr bwMode="auto">
            <a:xfrm flipH="1">
              <a:off x="1776" y="3215"/>
              <a:ext cx="128"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1" name="Oval 24"/>
            <p:cNvSpPr>
              <a:spLocks noChangeArrowheads="1"/>
            </p:cNvSpPr>
            <p:nvPr/>
          </p:nvSpPr>
          <p:spPr bwMode="auto">
            <a:xfrm>
              <a:off x="1657" y="3115"/>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grpSp>
      <p:sp>
        <p:nvSpPr>
          <p:cNvPr id="19461" name="Rectangle 25"/>
          <p:cNvSpPr>
            <a:spLocks noChangeArrowheads="1"/>
          </p:cNvSpPr>
          <p:nvPr/>
        </p:nvSpPr>
        <p:spPr bwMode="auto">
          <a:xfrm>
            <a:off x="3200400" y="4191000"/>
            <a:ext cx="301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2000">
                <a:sym typeface="Symbol" pitchFamily="18" charset="2"/>
              </a:rPr>
              <a:t>+ 3O</a:t>
            </a:r>
            <a:r>
              <a:rPr lang="en-US" altLang="en-US" sz="2000" baseline="-25000">
                <a:sym typeface="Symbol" pitchFamily="18" charset="2"/>
              </a:rPr>
              <a:t>2</a:t>
            </a:r>
            <a:r>
              <a:rPr lang="en-US" altLang="en-US" sz="2000"/>
              <a:t> + 4NADH + 4H</a:t>
            </a:r>
            <a:r>
              <a:rPr lang="en-US" altLang="en-US" sz="2000" baseline="30000"/>
              <a:t>+</a:t>
            </a:r>
            <a:r>
              <a:rPr lang="en-US" altLang="en-US" sz="2000">
                <a:sym typeface="Symbol" pitchFamily="18" charset="2"/>
              </a:rPr>
              <a:t> </a:t>
            </a:r>
          </a:p>
        </p:txBody>
      </p:sp>
      <p:grpSp>
        <p:nvGrpSpPr>
          <p:cNvPr id="19462" name="Group 26"/>
          <p:cNvGrpSpPr>
            <a:grpSpLocks/>
          </p:cNvGrpSpPr>
          <p:nvPr/>
        </p:nvGrpSpPr>
        <p:grpSpPr bwMode="auto">
          <a:xfrm>
            <a:off x="3505200" y="4648200"/>
            <a:ext cx="1371600" cy="1296988"/>
            <a:chOff x="2400" y="2467"/>
            <a:chExt cx="864" cy="817"/>
          </a:xfrm>
        </p:grpSpPr>
        <p:sp>
          <p:nvSpPr>
            <p:cNvPr id="19464" name="Rectangle 27"/>
            <p:cNvSpPr>
              <a:spLocks noChangeArrowheads="1"/>
            </p:cNvSpPr>
            <p:nvPr/>
          </p:nvSpPr>
          <p:spPr bwMode="auto">
            <a:xfrm>
              <a:off x="2654" y="3080"/>
              <a:ext cx="56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SO</a:t>
              </a:r>
              <a:r>
                <a:rPr lang="en-US" altLang="en-US" sz="1600" baseline="-25000"/>
                <a:t>2</a:t>
              </a:r>
              <a:r>
                <a:rPr lang="en-US" altLang="en-US" sz="1600" baseline="30000"/>
                <a:t>-  </a:t>
              </a:r>
              <a:r>
                <a:rPr lang="en-US" altLang="en-US" sz="1600"/>
                <a:t>H</a:t>
              </a:r>
              <a:r>
                <a:rPr lang="en-US" altLang="en-US" sz="1600" baseline="30000"/>
                <a:t>+</a:t>
              </a:r>
              <a:endParaRPr lang="en-US" altLang="en-US" sz="2400">
                <a:latin typeface="Times New Roman" pitchFamily="18" charset="0"/>
              </a:endParaRPr>
            </a:p>
          </p:txBody>
        </p:sp>
        <p:sp>
          <p:nvSpPr>
            <p:cNvPr id="19465" name="AutoShape 28"/>
            <p:cNvSpPr>
              <a:spLocks noChangeArrowheads="1"/>
            </p:cNvSpPr>
            <p:nvPr/>
          </p:nvSpPr>
          <p:spPr bwMode="auto">
            <a:xfrm>
              <a:off x="2400" y="2736"/>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66" name="AutoShape 29"/>
            <p:cNvSpPr>
              <a:spLocks noChangeArrowheads="1"/>
            </p:cNvSpPr>
            <p:nvPr/>
          </p:nvSpPr>
          <p:spPr bwMode="auto">
            <a:xfrm>
              <a:off x="2928" y="2736"/>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67" name="Line 30"/>
            <p:cNvSpPr>
              <a:spLocks noChangeShapeType="1"/>
            </p:cNvSpPr>
            <p:nvPr/>
          </p:nvSpPr>
          <p:spPr bwMode="auto">
            <a:xfrm>
              <a:off x="2736" y="288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8" name="Oval 31"/>
            <p:cNvSpPr>
              <a:spLocks noChangeArrowheads="1"/>
            </p:cNvSpPr>
            <p:nvPr/>
          </p:nvSpPr>
          <p:spPr bwMode="auto">
            <a:xfrm>
              <a:off x="2496" y="2810"/>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69" name="Oval 32"/>
            <p:cNvSpPr>
              <a:spLocks noChangeArrowheads="1"/>
            </p:cNvSpPr>
            <p:nvPr/>
          </p:nvSpPr>
          <p:spPr bwMode="auto">
            <a:xfrm>
              <a:off x="3026" y="2806"/>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19470" name="Line 33"/>
            <p:cNvSpPr>
              <a:spLocks noChangeShapeType="1"/>
            </p:cNvSpPr>
            <p:nvPr/>
          </p:nvSpPr>
          <p:spPr bwMode="auto">
            <a:xfrm>
              <a:off x="2652" y="3024"/>
              <a:ext cx="65"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Line 34"/>
            <p:cNvSpPr>
              <a:spLocks noChangeShapeType="1"/>
            </p:cNvSpPr>
            <p:nvPr/>
          </p:nvSpPr>
          <p:spPr bwMode="auto">
            <a:xfrm>
              <a:off x="2947" y="2615"/>
              <a:ext cx="65"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2" name="Rectangle 35"/>
            <p:cNvSpPr>
              <a:spLocks noChangeArrowheads="1"/>
            </p:cNvSpPr>
            <p:nvPr/>
          </p:nvSpPr>
          <p:spPr bwMode="auto">
            <a:xfrm>
              <a:off x="2735" y="2467"/>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r"/>
              <a:r>
                <a:rPr lang="en-US" altLang="en-US" sz="1600"/>
                <a:t>HO</a:t>
              </a:r>
              <a:endParaRPr lang="en-US" altLang="en-US" sz="2400">
                <a:latin typeface="Times New Roman" pitchFamily="18" charset="0"/>
              </a:endParaRPr>
            </a:p>
          </p:txBody>
        </p:sp>
      </p:grpSp>
      <p:sp>
        <p:nvSpPr>
          <p:cNvPr id="19463" name="Rectangle 36"/>
          <p:cNvSpPr>
            <a:spLocks noChangeArrowheads="1"/>
          </p:cNvSpPr>
          <p:nvPr/>
        </p:nvSpPr>
        <p:spPr bwMode="auto">
          <a:xfrm>
            <a:off x="4953000" y="5105400"/>
            <a:ext cx="207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2000"/>
              <a:t>+ 4NAD</a:t>
            </a:r>
            <a:r>
              <a:rPr lang="en-US" altLang="en-US" sz="2000" baseline="30000"/>
              <a:t>+</a:t>
            </a:r>
            <a:r>
              <a:rPr lang="en-US" altLang="en-US" sz="2000"/>
              <a:t> + 3H</a:t>
            </a:r>
            <a:r>
              <a:rPr lang="en-US" altLang="en-US" sz="2000" baseline="-25000">
                <a:sym typeface="Symbol" pitchFamily="18" charset="2"/>
              </a:rPr>
              <a:t>2</a:t>
            </a:r>
            <a:r>
              <a:rPr lang="en-US" altLang="en-US" sz="2000">
                <a:sym typeface="Symbol" pitchFamily="18" charset="2"/>
              </a:rPr>
              <a: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US" altLang="en-US" smtClean="0"/>
              <a:t>Biotransformation Processes</a:t>
            </a:r>
          </a:p>
        </p:txBody>
      </p:sp>
      <p:sp>
        <p:nvSpPr>
          <p:cNvPr id="20483" name="Rectangle 3"/>
          <p:cNvSpPr>
            <a:spLocks noGrp="1" noChangeArrowheads="1"/>
          </p:cNvSpPr>
          <p:nvPr>
            <p:ph idx="4294967295"/>
          </p:nvPr>
        </p:nvSpPr>
        <p:spPr/>
        <p:txBody>
          <a:bodyPr/>
          <a:lstStyle/>
          <a:p>
            <a:r>
              <a:rPr lang="en-US" altLang="en-US" i="1" u="sng" smtClean="0"/>
              <a:t>Live whole-cell processes</a:t>
            </a:r>
            <a:r>
              <a:rPr lang="en-US" altLang="en-US" smtClean="0"/>
              <a:t>:</a:t>
            </a:r>
          </a:p>
          <a:p>
            <a:pPr lvl="1"/>
            <a:r>
              <a:rPr lang="en-US" altLang="en-US" i="1" smtClean="0"/>
              <a:t>meta</a:t>
            </a:r>
            <a:r>
              <a:rPr lang="en-US" altLang="en-US" smtClean="0"/>
              <a:t>-hydroxyphenylacetylene:</a:t>
            </a:r>
          </a:p>
          <a:p>
            <a:endParaRPr lang="en-US" altLang="en-US" smtClean="0"/>
          </a:p>
        </p:txBody>
      </p:sp>
      <p:grpSp>
        <p:nvGrpSpPr>
          <p:cNvPr id="20484" name="Group 4"/>
          <p:cNvGrpSpPr>
            <a:grpSpLocks/>
          </p:cNvGrpSpPr>
          <p:nvPr/>
        </p:nvGrpSpPr>
        <p:grpSpPr bwMode="auto">
          <a:xfrm>
            <a:off x="1295400" y="3733800"/>
            <a:ext cx="1458913" cy="457200"/>
            <a:chOff x="720" y="1229"/>
            <a:chExt cx="919" cy="288"/>
          </a:xfrm>
        </p:grpSpPr>
        <p:sp>
          <p:nvSpPr>
            <p:cNvPr id="20536" name="AutoShape 5"/>
            <p:cNvSpPr>
              <a:spLocks noChangeArrowheads="1"/>
            </p:cNvSpPr>
            <p:nvPr/>
          </p:nvSpPr>
          <p:spPr bwMode="auto">
            <a:xfrm>
              <a:off x="720" y="1229"/>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20537" name="Oval 6"/>
            <p:cNvSpPr>
              <a:spLocks noChangeArrowheads="1"/>
            </p:cNvSpPr>
            <p:nvPr/>
          </p:nvSpPr>
          <p:spPr bwMode="auto">
            <a:xfrm>
              <a:off x="816" y="130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grpSp>
          <p:nvGrpSpPr>
            <p:cNvPr id="20538" name="Group 7"/>
            <p:cNvGrpSpPr>
              <a:grpSpLocks/>
            </p:cNvGrpSpPr>
            <p:nvPr/>
          </p:nvGrpSpPr>
          <p:grpSpPr bwMode="auto">
            <a:xfrm>
              <a:off x="1055" y="1266"/>
              <a:ext cx="584" cy="204"/>
              <a:chOff x="1030" y="1266"/>
              <a:chExt cx="584" cy="204"/>
            </a:xfrm>
          </p:grpSpPr>
          <p:sp>
            <p:nvSpPr>
              <p:cNvPr id="20540" name="Line 8"/>
              <p:cNvSpPr>
                <a:spLocks noChangeShapeType="1"/>
              </p:cNvSpPr>
              <p:nvPr/>
            </p:nvSpPr>
            <p:spPr bwMode="auto">
              <a:xfrm>
                <a:off x="1185" y="137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1" name="Line 9"/>
              <p:cNvSpPr>
                <a:spLocks noChangeShapeType="1"/>
              </p:cNvSpPr>
              <p:nvPr/>
            </p:nvSpPr>
            <p:spPr bwMode="auto">
              <a:xfrm>
                <a:off x="1185" y="1389"/>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2" name="Line 10"/>
              <p:cNvSpPr>
                <a:spLocks noChangeShapeType="1"/>
              </p:cNvSpPr>
              <p:nvPr/>
            </p:nvSpPr>
            <p:spPr bwMode="auto">
              <a:xfrm>
                <a:off x="1187" y="134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3" name="Rectangle 11"/>
              <p:cNvSpPr>
                <a:spLocks noChangeArrowheads="1"/>
              </p:cNvSpPr>
              <p:nvPr/>
            </p:nvSpPr>
            <p:spPr bwMode="auto">
              <a:xfrm>
                <a:off x="1030"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a:t>
                </a:r>
                <a:endParaRPr lang="en-US" altLang="en-US" sz="2400">
                  <a:latin typeface="Times New Roman" pitchFamily="18" charset="0"/>
                </a:endParaRPr>
              </a:p>
            </p:txBody>
          </p:sp>
          <p:sp>
            <p:nvSpPr>
              <p:cNvPr id="20544" name="Rectangle 12"/>
              <p:cNvSpPr>
                <a:spLocks noChangeArrowheads="1"/>
              </p:cNvSpPr>
              <p:nvPr/>
            </p:nvSpPr>
            <p:spPr bwMode="auto">
              <a:xfrm>
                <a:off x="1338"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CH</a:t>
                </a:r>
                <a:endParaRPr lang="en-US" altLang="en-US" sz="2400">
                  <a:latin typeface="Times New Roman" pitchFamily="18" charset="0"/>
                </a:endParaRPr>
              </a:p>
            </p:txBody>
          </p:sp>
        </p:grpSp>
        <p:sp>
          <p:nvSpPr>
            <p:cNvPr id="20539" name="Line 13"/>
            <p:cNvSpPr>
              <a:spLocks noChangeShapeType="1"/>
            </p:cNvSpPr>
            <p:nvPr/>
          </p:nvSpPr>
          <p:spPr bwMode="auto">
            <a:xfrm>
              <a:off x="1056" y="137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85" name="Group 14"/>
          <p:cNvGrpSpPr>
            <a:grpSpLocks/>
          </p:cNvGrpSpPr>
          <p:nvPr/>
        </p:nvGrpSpPr>
        <p:grpSpPr bwMode="auto">
          <a:xfrm>
            <a:off x="5029200" y="3657600"/>
            <a:ext cx="1839913" cy="704850"/>
            <a:chOff x="1440" y="1200"/>
            <a:chExt cx="1159" cy="444"/>
          </a:xfrm>
        </p:grpSpPr>
        <p:sp>
          <p:nvSpPr>
            <p:cNvPr id="20520" name="Line 15"/>
            <p:cNvSpPr>
              <a:spLocks noChangeShapeType="1"/>
            </p:cNvSpPr>
            <p:nvPr/>
          </p:nvSpPr>
          <p:spPr bwMode="auto">
            <a:xfrm>
              <a:off x="1928" y="1219"/>
              <a:ext cx="64"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1" name="Rectangle 16"/>
            <p:cNvSpPr>
              <a:spLocks noChangeArrowheads="1"/>
            </p:cNvSpPr>
            <p:nvPr/>
          </p:nvSpPr>
          <p:spPr bwMode="auto">
            <a:xfrm>
              <a:off x="1440" y="1440"/>
              <a:ext cx="24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r"/>
              <a:r>
                <a:rPr lang="en-US" altLang="en-US" sz="1600"/>
                <a:t>HO</a:t>
              </a:r>
              <a:endParaRPr lang="en-US" altLang="en-US" sz="2400">
                <a:latin typeface="Times New Roman" pitchFamily="18" charset="0"/>
              </a:endParaRPr>
            </a:p>
          </p:txBody>
        </p:sp>
        <p:sp>
          <p:nvSpPr>
            <p:cNvPr id="20522" name="AutoShape 17"/>
            <p:cNvSpPr>
              <a:spLocks noChangeArrowheads="1"/>
            </p:cNvSpPr>
            <p:nvPr/>
          </p:nvSpPr>
          <p:spPr bwMode="auto">
            <a:xfrm>
              <a:off x="1680" y="1200"/>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grpSp>
          <p:nvGrpSpPr>
            <p:cNvPr id="20523" name="Group 18"/>
            <p:cNvGrpSpPr>
              <a:grpSpLocks/>
            </p:cNvGrpSpPr>
            <p:nvPr/>
          </p:nvGrpSpPr>
          <p:grpSpPr bwMode="auto">
            <a:xfrm>
              <a:off x="2015" y="1237"/>
              <a:ext cx="584" cy="204"/>
              <a:chOff x="1030" y="1266"/>
              <a:chExt cx="584" cy="204"/>
            </a:xfrm>
          </p:grpSpPr>
          <p:sp>
            <p:nvSpPr>
              <p:cNvPr id="20531" name="Line 19"/>
              <p:cNvSpPr>
                <a:spLocks noChangeShapeType="1"/>
              </p:cNvSpPr>
              <p:nvPr/>
            </p:nvSpPr>
            <p:spPr bwMode="auto">
              <a:xfrm>
                <a:off x="1185" y="137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2" name="Line 20"/>
              <p:cNvSpPr>
                <a:spLocks noChangeShapeType="1"/>
              </p:cNvSpPr>
              <p:nvPr/>
            </p:nvSpPr>
            <p:spPr bwMode="auto">
              <a:xfrm>
                <a:off x="1185" y="1389"/>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3" name="Line 21"/>
              <p:cNvSpPr>
                <a:spLocks noChangeShapeType="1"/>
              </p:cNvSpPr>
              <p:nvPr/>
            </p:nvSpPr>
            <p:spPr bwMode="auto">
              <a:xfrm>
                <a:off x="1187" y="134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4" name="Rectangle 22"/>
              <p:cNvSpPr>
                <a:spLocks noChangeArrowheads="1"/>
              </p:cNvSpPr>
              <p:nvPr/>
            </p:nvSpPr>
            <p:spPr bwMode="auto">
              <a:xfrm>
                <a:off x="1030"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a:t>
                </a:r>
                <a:endParaRPr lang="en-US" altLang="en-US" sz="2400">
                  <a:latin typeface="Times New Roman" pitchFamily="18" charset="0"/>
                </a:endParaRPr>
              </a:p>
            </p:txBody>
          </p:sp>
          <p:sp>
            <p:nvSpPr>
              <p:cNvPr id="20535" name="Rectangle 23"/>
              <p:cNvSpPr>
                <a:spLocks noChangeArrowheads="1"/>
              </p:cNvSpPr>
              <p:nvPr/>
            </p:nvSpPr>
            <p:spPr bwMode="auto">
              <a:xfrm>
                <a:off x="1338"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CH</a:t>
                </a:r>
                <a:endParaRPr lang="en-US" altLang="en-US" sz="2400">
                  <a:latin typeface="Times New Roman" pitchFamily="18" charset="0"/>
                </a:endParaRPr>
              </a:p>
            </p:txBody>
          </p:sp>
        </p:grpSp>
        <p:sp>
          <p:nvSpPr>
            <p:cNvPr id="20524" name="Line 24"/>
            <p:cNvSpPr>
              <a:spLocks noChangeShapeType="1"/>
            </p:cNvSpPr>
            <p:nvPr/>
          </p:nvSpPr>
          <p:spPr bwMode="auto">
            <a:xfrm>
              <a:off x="2016" y="1343"/>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5" name="Line 25"/>
            <p:cNvSpPr>
              <a:spLocks noChangeShapeType="1"/>
            </p:cNvSpPr>
            <p:nvPr/>
          </p:nvSpPr>
          <p:spPr bwMode="auto">
            <a:xfrm flipH="1">
              <a:off x="1704" y="1219"/>
              <a:ext cx="65"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6" name="Line 26"/>
            <p:cNvSpPr>
              <a:spLocks noChangeShapeType="1"/>
            </p:cNvSpPr>
            <p:nvPr/>
          </p:nvSpPr>
          <p:spPr bwMode="auto">
            <a:xfrm flipH="1">
              <a:off x="1632" y="1491"/>
              <a:ext cx="12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7" name="Line 27"/>
            <p:cNvSpPr>
              <a:spLocks noChangeShapeType="1"/>
            </p:cNvSpPr>
            <p:nvPr/>
          </p:nvSpPr>
          <p:spPr bwMode="auto">
            <a:xfrm flipH="1">
              <a:off x="1920" y="1488"/>
              <a:ext cx="17"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8" name="Line 28"/>
            <p:cNvSpPr>
              <a:spLocks noChangeShapeType="1"/>
            </p:cNvSpPr>
            <p:nvPr/>
          </p:nvSpPr>
          <p:spPr bwMode="auto">
            <a:xfrm>
              <a:off x="1762" y="1488"/>
              <a:ext cx="1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9" name="Line 29"/>
            <p:cNvSpPr>
              <a:spLocks noChangeShapeType="1"/>
            </p:cNvSpPr>
            <p:nvPr/>
          </p:nvSpPr>
          <p:spPr bwMode="auto">
            <a:xfrm>
              <a:off x="1937" y="1492"/>
              <a:ext cx="127"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0" name="Rectangle 30"/>
            <p:cNvSpPr>
              <a:spLocks noChangeArrowheads="1"/>
            </p:cNvSpPr>
            <p:nvPr/>
          </p:nvSpPr>
          <p:spPr bwMode="auto">
            <a:xfrm>
              <a:off x="2016" y="1440"/>
              <a:ext cx="24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OH</a:t>
              </a:r>
              <a:endParaRPr lang="en-US" altLang="en-US" sz="2400">
                <a:latin typeface="Times New Roman" pitchFamily="18" charset="0"/>
              </a:endParaRPr>
            </a:p>
          </p:txBody>
        </p:sp>
      </p:grpSp>
      <p:sp>
        <p:nvSpPr>
          <p:cNvPr id="20486" name="Rectangle 31"/>
          <p:cNvSpPr>
            <a:spLocks noChangeArrowheads="1"/>
          </p:cNvSpPr>
          <p:nvPr/>
        </p:nvSpPr>
        <p:spPr bwMode="auto">
          <a:xfrm>
            <a:off x="2743200" y="3733800"/>
            <a:ext cx="2589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2000">
                <a:sym typeface="Symbol" pitchFamily="18" charset="2"/>
              </a:rPr>
              <a:t>+ O</a:t>
            </a:r>
            <a:r>
              <a:rPr lang="en-US" altLang="en-US" sz="2000" baseline="-25000">
                <a:sym typeface="Symbol" pitchFamily="18" charset="2"/>
              </a:rPr>
              <a:t>2</a:t>
            </a:r>
            <a:r>
              <a:rPr lang="en-US" altLang="en-US" sz="2000"/>
              <a:t> + NADH + H</a:t>
            </a:r>
            <a:r>
              <a:rPr lang="en-US" altLang="en-US" sz="2000" baseline="30000"/>
              <a:t>+</a:t>
            </a:r>
            <a:r>
              <a:rPr lang="en-US" altLang="en-US" sz="2000">
                <a:sym typeface="Symbol" pitchFamily="18" charset="2"/>
              </a:rPr>
              <a:t> </a:t>
            </a:r>
          </a:p>
        </p:txBody>
      </p:sp>
      <p:sp>
        <p:nvSpPr>
          <p:cNvPr id="20487" name="Rectangle 32"/>
          <p:cNvSpPr>
            <a:spLocks noChangeArrowheads="1"/>
          </p:cNvSpPr>
          <p:nvPr/>
        </p:nvSpPr>
        <p:spPr bwMode="auto">
          <a:xfrm>
            <a:off x="6858000" y="3733800"/>
            <a:ext cx="1036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2000"/>
              <a:t>+ NAD</a:t>
            </a:r>
            <a:r>
              <a:rPr lang="en-US" altLang="en-US" sz="2000" baseline="30000"/>
              <a:t>+</a:t>
            </a:r>
            <a:endParaRPr lang="en-US" altLang="en-US" sz="2000">
              <a:sym typeface="Symbol" pitchFamily="18" charset="2"/>
            </a:endParaRPr>
          </a:p>
        </p:txBody>
      </p:sp>
      <p:grpSp>
        <p:nvGrpSpPr>
          <p:cNvPr id="20488" name="Group 33"/>
          <p:cNvGrpSpPr>
            <a:grpSpLocks/>
          </p:cNvGrpSpPr>
          <p:nvPr/>
        </p:nvGrpSpPr>
        <p:grpSpPr bwMode="auto">
          <a:xfrm>
            <a:off x="2057400" y="4724400"/>
            <a:ext cx="1839913" cy="704850"/>
            <a:chOff x="1440" y="1200"/>
            <a:chExt cx="1159" cy="444"/>
          </a:xfrm>
        </p:grpSpPr>
        <p:sp>
          <p:nvSpPr>
            <p:cNvPr id="20504" name="Line 34"/>
            <p:cNvSpPr>
              <a:spLocks noChangeShapeType="1"/>
            </p:cNvSpPr>
            <p:nvPr/>
          </p:nvSpPr>
          <p:spPr bwMode="auto">
            <a:xfrm>
              <a:off x="1928" y="1219"/>
              <a:ext cx="64"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5" name="Rectangle 35"/>
            <p:cNvSpPr>
              <a:spLocks noChangeArrowheads="1"/>
            </p:cNvSpPr>
            <p:nvPr/>
          </p:nvSpPr>
          <p:spPr bwMode="auto">
            <a:xfrm>
              <a:off x="1440" y="1440"/>
              <a:ext cx="24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r"/>
              <a:r>
                <a:rPr lang="en-US" altLang="en-US" sz="1600"/>
                <a:t>HO</a:t>
              </a:r>
              <a:endParaRPr lang="en-US" altLang="en-US" sz="2400">
                <a:latin typeface="Times New Roman" pitchFamily="18" charset="0"/>
              </a:endParaRPr>
            </a:p>
          </p:txBody>
        </p:sp>
        <p:sp>
          <p:nvSpPr>
            <p:cNvPr id="20506" name="AutoShape 36"/>
            <p:cNvSpPr>
              <a:spLocks noChangeArrowheads="1"/>
            </p:cNvSpPr>
            <p:nvPr/>
          </p:nvSpPr>
          <p:spPr bwMode="auto">
            <a:xfrm>
              <a:off x="1680" y="1200"/>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grpSp>
          <p:nvGrpSpPr>
            <p:cNvPr id="20507" name="Group 37"/>
            <p:cNvGrpSpPr>
              <a:grpSpLocks/>
            </p:cNvGrpSpPr>
            <p:nvPr/>
          </p:nvGrpSpPr>
          <p:grpSpPr bwMode="auto">
            <a:xfrm>
              <a:off x="2015" y="1237"/>
              <a:ext cx="584" cy="204"/>
              <a:chOff x="1030" y="1266"/>
              <a:chExt cx="584" cy="204"/>
            </a:xfrm>
          </p:grpSpPr>
          <p:sp>
            <p:nvSpPr>
              <p:cNvPr id="20515" name="Line 38"/>
              <p:cNvSpPr>
                <a:spLocks noChangeShapeType="1"/>
              </p:cNvSpPr>
              <p:nvPr/>
            </p:nvSpPr>
            <p:spPr bwMode="auto">
              <a:xfrm>
                <a:off x="1185" y="137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39"/>
              <p:cNvSpPr>
                <a:spLocks noChangeShapeType="1"/>
              </p:cNvSpPr>
              <p:nvPr/>
            </p:nvSpPr>
            <p:spPr bwMode="auto">
              <a:xfrm>
                <a:off x="1185" y="1389"/>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7" name="Line 40"/>
              <p:cNvSpPr>
                <a:spLocks noChangeShapeType="1"/>
              </p:cNvSpPr>
              <p:nvPr/>
            </p:nvSpPr>
            <p:spPr bwMode="auto">
              <a:xfrm>
                <a:off x="1187" y="134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8" name="Rectangle 41"/>
              <p:cNvSpPr>
                <a:spLocks noChangeArrowheads="1"/>
              </p:cNvSpPr>
              <p:nvPr/>
            </p:nvSpPr>
            <p:spPr bwMode="auto">
              <a:xfrm>
                <a:off x="1030"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a:t>
                </a:r>
                <a:endParaRPr lang="en-US" altLang="en-US" sz="2400">
                  <a:latin typeface="Times New Roman" pitchFamily="18" charset="0"/>
                </a:endParaRPr>
              </a:p>
            </p:txBody>
          </p:sp>
          <p:sp>
            <p:nvSpPr>
              <p:cNvPr id="20519" name="Rectangle 42"/>
              <p:cNvSpPr>
                <a:spLocks noChangeArrowheads="1"/>
              </p:cNvSpPr>
              <p:nvPr/>
            </p:nvSpPr>
            <p:spPr bwMode="auto">
              <a:xfrm>
                <a:off x="1338"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CH</a:t>
                </a:r>
                <a:endParaRPr lang="en-US" altLang="en-US" sz="2400">
                  <a:latin typeface="Times New Roman" pitchFamily="18" charset="0"/>
                </a:endParaRPr>
              </a:p>
            </p:txBody>
          </p:sp>
        </p:grpSp>
        <p:sp>
          <p:nvSpPr>
            <p:cNvPr id="20508" name="Line 43"/>
            <p:cNvSpPr>
              <a:spLocks noChangeShapeType="1"/>
            </p:cNvSpPr>
            <p:nvPr/>
          </p:nvSpPr>
          <p:spPr bwMode="auto">
            <a:xfrm>
              <a:off x="2016" y="1343"/>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9" name="Line 44"/>
            <p:cNvSpPr>
              <a:spLocks noChangeShapeType="1"/>
            </p:cNvSpPr>
            <p:nvPr/>
          </p:nvSpPr>
          <p:spPr bwMode="auto">
            <a:xfrm flipH="1">
              <a:off x="1704" y="1219"/>
              <a:ext cx="65" cy="1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0" name="Line 45"/>
            <p:cNvSpPr>
              <a:spLocks noChangeShapeType="1"/>
            </p:cNvSpPr>
            <p:nvPr/>
          </p:nvSpPr>
          <p:spPr bwMode="auto">
            <a:xfrm flipH="1">
              <a:off x="1632" y="1491"/>
              <a:ext cx="128"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1" name="Line 46"/>
            <p:cNvSpPr>
              <a:spLocks noChangeShapeType="1"/>
            </p:cNvSpPr>
            <p:nvPr/>
          </p:nvSpPr>
          <p:spPr bwMode="auto">
            <a:xfrm flipH="1">
              <a:off x="1920" y="1488"/>
              <a:ext cx="17"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2" name="Line 47"/>
            <p:cNvSpPr>
              <a:spLocks noChangeShapeType="1"/>
            </p:cNvSpPr>
            <p:nvPr/>
          </p:nvSpPr>
          <p:spPr bwMode="auto">
            <a:xfrm>
              <a:off x="1762" y="1488"/>
              <a:ext cx="1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3" name="Line 48"/>
            <p:cNvSpPr>
              <a:spLocks noChangeShapeType="1"/>
            </p:cNvSpPr>
            <p:nvPr/>
          </p:nvSpPr>
          <p:spPr bwMode="auto">
            <a:xfrm>
              <a:off x="1937" y="1492"/>
              <a:ext cx="127"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4" name="Rectangle 49"/>
            <p:cNvSpPr>
              <a:spLocks noChangeArrowheads="1"/>
            </p:cNvSpPr>
            <p:nvPr/>
          </p:nvSpPr>
          <p:spPr bwMode="auto">
            <a:xfrm>
              <a:off x="2016" y="1440"/>
              <a:ext cx="24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OH</a:t>
              </a:r>
              <a:endParaRPr lang="en-US" altLang="en-US" sz="2400">
                <a:latin typeface="Times New Roman" pitchFamily="18" charset="0"/>
              </a:endParaRPr>
            </a:p>
          </p:txBody>
        </p:sp>
      </p:grpSp>
      <p:sp>
        <p:nvSpPr>
          <p:cNvPr id="20489" name="Rectangle 50"/>
          <p:cNvSpPr>
            <a:spLocks noChangeArrowheads="1"/>
          </p:cNvSpPr>
          <p:nvPr/>
        </p:nvSpPr>
        <p:spPr bwMode="auto">
          <a:xfrm>
            <a:off x="3962400" y="4572000"/>
            <a:ext cx="863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60000"/>
              </a:lnSpc>
            </a:pPr>
            <a:r>
              <a:rPr lang="en-US" altLang="en-US" sz="2000">
                <a:sym typeface="Symbol" pitchFamily="18" charset="2"/>
              </a:rPr>
              <a:t>BASE</a:t>
            </a:r>
            <a:br>
              <a:rPr lang="en-US" altLang="en-US" sz="2000">
                <a:sym typeface="Symbol" pitchFamily="18" charset="2"/>
              </a:rPr>
            </a:br>
            <a:r>
              <a:rPr lang="en-US" altLang="en-US" sz="3600">
                <a:sym typeface="Symbol" pitchFamily="18" charset="2"/>
              </a:rPr>
              <a:t></a:t>
            </a:r>
            <a:r>
              <a:rPr lang="en-US" altLang="en-US" sz="2000">
                <a:sym typeface="Symbol" pitchFamily="18" charset="2"/>
              </a:rPr>
              <a:t> </a:t>
            </a:r>
          </a:p>
        </p:txBody>
      </p:sp>
      <p:grpSp>
        <p:nvGrpSpPr>
          <p:cNvPr id="20490" name="Group 51"/>
          <p:cNvGrpSpPr>
            <a:grpSpLocks/>
          </p:cNvGrpSpPr>
          <p:nvPr/>
        </p:nvGrpSpPr>
        <p:grpSpPr bwMode="auto">
          <a:xfrm>
            <a:off x="4800600" y="4724400"/>
            <a:ext cx="1801813" cy="860425"/>
            <a:chOff x="2760" y="912"/>
            <a:chExt cx="1135" cy="542"/>
          </a:xfrm>
        </p:grpSpPr>
        <p:grpSp>
          <p:nvGrpSpPr>
            <p:cNvPr id="20492" name="Group 52"/>
            <p:cNvGrpSpPr>
              <a:grpSpLocks/>
            </p:cNvGrpSpPr>
            <p:nvPr/>
          </p:nvGrpSpPr>
          <p:grpSpPr bwMode="auto">
            <a:xfrm>
              <a:off x="2976" y="912"/>
              <a:ext cx="919" cy="288"/>
              <a:chOff x="720" y="1229"/>
              <a:chExt cx="919" cy="288"/>
            </a:xfrm>
          </p:grpSpPr>
          <p:sp>
            <p:nvSpPr>
              <p:cNvPr id="20495" name="AutoShape 53"/>
              <p:cNvSpPr>
                <a:spLocks noChangeArrowheads="1"/>
              </p:cNvSpPr>
              <p:nvPr/>
            </p:nvSpPr>
            <p:spPr bwMode="auto">
              <a:xfrm>
                <a:off x="720" y="1229"/>
                <a:ext cx="336" cy="288"/>
              </a:xfrm>
              <a:prstGeom prst="hexagon">
                <a:avLst>
                  <a:gd name="adj" fmla="val 29167"/>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sp>
            <p:nvSpPr>
              <p:cNvPr id="20496" name="Oval 54"/>
              <p:cNvSpPr>
                <a:spLocks noChangeArrowheads="1"/>
              </p:cNvSpPr>
              <p:nvPr/>
            </p:nvSpPr>
            <p:spPr bwMode="auto">
              <a:xfrm>
                <a:off x="816" y="1303"/>
                <a:ext cx="14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a:p>
            </p:txBody>
          </p:sp>
          <p:grpSp>
            <p:nvGrpSpPr>
              <p:cNvPr id="20497" name="Group 55"/>
              <p:cNvGrpSpPr>
                <a:grpSpLocks/>
              </p:cNvGrpSpPr>
              <p:nvPr/>
            </p:nvGrpSpPr>
            <p:grpSpPr bwMode="auto">
              <a:xfrm>
                <a:off x="1055" y="1266"/>
                <a:ext cx="584" cy="204"/>
                <a:chOff x="1030" y="1266"/>
                <a:chExt cx="584" cy="204"/>
              </a:xfrm>
            </p:grpSpPr>
            <p:sp>
              <p:nvSpPr>
                <p:cNvPr id="20499" name="Line 56"/>
                <p:cNvSpPr>
                  <a:spLocks noChangeShapeType="1"/>
                </p:cNvSpPr>
                <p:nvPr/>
              </p:nvSpPr>
              <p:spPr bwMode="auto">
                <a:xfrm>
                  <a:off x="1185" y="137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57"/>
                <p:cNvSpPr>
                  <a:spLocks noChangeShapeType="1"/>
                </p:cNvSpPr>
                <p:nvPr/>
              </p:nvSpPr>
              <p:spPr bwMode="auto">
                <a:xfrm>
                  <a:off x="1185" y="1389"/>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58"/>
                <p:cNvSpPr>
                  <a:spLocks noChangeShapeType="1"/>
                </p:cNvSpPr>
                <p:nvPr/>
              </p:nvSpPr>
              <p:spPr bwMode="auto">
                <a:xfrm>
                  <a:off x="1187" y="134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2" name="Rectangle 59"/>
                <p:cNvSpPr>
                  <a:spLocks noChangeArrowheads="1"/>
                </p:cNvSpPr>
                <p:nvPr/>
              </p:nvSpPr>
              <p:spPr bwMode="auto">
                <a:xfrm>
                  <a:off x="1030"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a:t>
                  </a:r>
                  <a:endParaRPr lang="en-US" altLang="en-US" sz="2400">
                    <a:latin typeface="Times New Roman" pitchFamily="18" charset="0"/>
                  </a:endParaRPr>
                </a:p>
              </p:txBody>
            </p:sp>
            <p:sp>
              <p:nvSpPr>
                <p:cNvPr id="20503" name="Rectangle 60"/>
                <p:cNvSpPr>
                  <a:spLocks noChangeArrowheads="1"/>
                </p:cNvSpPr>
                <p:nvPr/>
              </p:nvSpPr>
              <p:spPr bwMode="auto">
                <a:xfrm>
                  <a:off x="1338" y="1266"/>
                  <a:ext cx="2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CH</a:t>
                  </a:r>
                  <a:endParaRPr lang="en-US" altLang="en-US" sz="2400">
                    <a:latin typeface="Times New Roman" pitchFamily="18" charset="0"/>
                  </a:endParaRPr>
                </a:p>
              </p:txBody>
            </p:sp>
          </p:grpSp>
          <p:sp>
            <p:nvSpPr>
              <p:cNvPr id="20498" name="Line 61"/>
              <p:cNvSpPr>
                <a:spLocks noChangeShapeType="1"/>
              </p:cNvSpPr>
              <p:nvPr/>
            </p:nvSpPr>
            <p:spPr bwMode="auto">
              <a:xfrm>
                <a:off x="1056" y="1372"/>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493" name="Line 62"/>
            <p:cNvSpPr>
              <a:spLocks noChangeShapeType="1"/>
            </p:cNvSpPr>
            <p:nvPr/>
          </p:nvSpPr>
          <p:spPr bwMode="auto">
            <a:xfrm flipH="1">
              <a:off x="2996" y="1201"/>
              <a:ext cx="62"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4" name="Rectangle 63"/>
            <p:cNvSpPr>
              <a:spLocks noChangeArrowheads="1"/>
            </p:cNvSpPr>
            <p:nvPr/>
          </p:nvSpPr>
          <p:spPr bwMode="auto">
            <a:xfrm>
              <a:off x="2760" y="1250"/>
              <a:ext cx="24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600"/>
                <a:t>HO</a:t>
              </a:r>
              <a:endParaRPr lang="en-US" altLang="en-US" sz="2400">
                <a:latin typeface="Times New Roman" pitchFamily="18" charset="0"/>
              </a:endParaRPr>
            </a:p>
          </p:txBody>
        </p:sp>
      </p:grpSp>
      <p:sp>
        <p:nvSpPr>
          <p:cNvPr id="20491" name="Rectangle 64"/>
          <p:cNvSpPr>
            <a:spLocks noChangeArrowheads="1"/>
          </p:cNvSpPr>
          <p:nvPr/>
        </p:nvSpPr>
        <p:spPr bwMode="auto">
          <a:xfrm>
            <a:off x="6705600" y="4724400"/>
            <a:ext cx="87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2000"/>
              <a:t>+ H</a:t>
            </a:r>
            <a:r>
              <a:rPr lang="en-US" altLang="en-US" sz="2000" baseline="-25000">
                <a:sym typeface="Symbol" pitchFamily="18" charset="2"/>
              </a:rPr>
              <a:t>2</a:t>
            </a:r>
            <a:r>
              <a:rPr lang="en-US" altLang="en-US" sz="2000">
                <a:sym typeface="Symbol" pitchFamily="18" charset="2"/>
              </a:rPr>
              <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US" altLang="en-US" smtClean="0"/>
              <a:t>Biotransformation Processes</a:t>
            </a:r>
          </a:p>
        </p:txBody>
      </p:sp>
      <p:sp>
        <p:nvSpPr>
          <p:cNvPr id="21507" name="Rectangle 3"/>
          <p:cNvSpPr>
            <a:spLocks noGrp="1" noChangeArrowheads="1"/>
          </p:cNvSpPr>
          <p:nvPr>
            <p:ph idx="4294967295"/>
          </p:nvPr>
        </p:nvSpPr>
        <p:spPr/>
        <p:txBody>
          <a:bodyPr/>
          <a:lstStyle/>
          <a:p>
            <a:r>
              <a:rPr lang="en-US" altLang="en-US" i="1" u="sng" smtClean="0"/>
              <a:t>Dead whole-cell processes</a:t>
            </a:r>
            <a:r>
              <a:rPr lang="en-US" altLang="en-US" smtClean="0"/>
              <a:t>:</a:t>
            </a:r>
          </a:p>
          <a:p>
            <a:pPr lvl="1"/>
            <a:r>
              <a:rPr lang="en-US" altLang="en-US" smtClean="0"/>
              <a:t>Glucose isomerase:</a:t>
            </a:r>
            <a:br>
              <a:rPr lang="en-US" altLang="en-US" smtClean="0"/>
            </a:br>
            <a:r>
              <a:rPr lang="en-US" altLang="en-US" smtClean="0"/>
              <a:t>glucose        fructose (HFCS)</a:t>
            </a:r>
          </a:p>
          <a:p>
            <a:r>
              <a:rPr lang="en-US" altLang="en-US" i="1" u="sng" smtClean="0"/>
              <a:t>Enzyme (cell-free) processes</a:t>
            </a:r>
            <a:r>
              <a:rPr lang="en-US" altLang="en-US" smtClean="0"/>
              <a:t>:</a:t>
            </a:r>
          </a:p>
          <a:p>
            <a:pPr lvl="1"/>
            <a:r>
              <a:rPr lang="en-US" altLang="en-US" smtClean="0"/>
              <a:t>Starch liquefaction</a:t>
            </a:r>
          </a:p>
          <a:p>
            <a:pPr lvl="1"/>
            <a:r>
              <a:rPr lang="en-US" altLang="en-US" smtClean="0"/>
              <a:t>Saccharification</a:t>
            </a:r>
          </a:p>
          <a:p>
            <a:pPr lvl="1"/>
            <a:r>
              <a:rPr lang="en-US" altLang="en-US" smtClean="0"/>
              <a:t>Cellulose hydrolysis</a:t>
            </a:r>
          </a:p>
        </p:txBody>
      </p:sp>
      <p:grpSp>
        <p:nvGrpSpPr>
          <p:cNvPr id="21508" name="Group 6"/>
          <p:cNvGrpSpPr>
            <a:grpSpLocks/>
          </p:cNvGrpSpPr>
          <p:nvPr/>
        </p:nvGrpSpPr>
        <p:grpSpPr bwMode="auto">
          <a:xfrm>
            <a:off x="2895600" y="3429000"/>
            <a:ext cx="457200" cy="76200"/>
            <a:chOff x="1824" y="2064"/>
            <a:chExt cx="288" cy="48"/>
          </a:xfrm>
        </p:grpSpPr>
        <p:sp>
          <p:nvSpPr>
            <p:cNvPr id="21509" name="Line 4"/>
            <p:cNvSpPr>
              <a:spLocks noChangeShapeType="1"/>
            </p:cNvSpPr>
            <p:nvPr/>
          </p:nvSpPr>
          <p:spPr bwMode="auto">
            <a:xfrm>
              <a:off x="1824" y="206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5"/>
            <p:cNvSpPr>
              <a:spLocks noChangeShapeType="1"/>
            </p:cNvSpPr>
            <p:nvPr/>
          </p:nvSpPr>
          <p:spPr bwMode="auto">
            <a:xfrm flipH="1">
              <a:off x="1824" y="2112"/>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mtClean="0"/>
              <a:t>Biotransformation Processes</a:t>
            </a:r>
          </a:p>
        </p:txBody>
      </p:sp>
      <p:sp>
        <p:nvSpPr>
          <p:cNvPr id="22531" name="Rectangle 3"/>
          <p:cNvSpPr>
            <a:spLocks noGrp="1" noChangeArrowheads="1"/>
          </p:cNvSpPr>
          <p:nvPr>
            <p:ph idx="4294967295"/>
          </p:nvPr>
        </p:nvSpPr>
        <p:spPr/>
        <p:txBody>
          <a:bodyPr/>
          <a:lstStyle/>
          <a:p>
            <a:r>
              <a:rPr lang="en-US" altLang="en-US" i="1" u="sng" smtClean="0"/>
              <a:t>Enzyme (cell-free) processes</a:t>
            </a:r>
            <a:r>
              <a:rPr lang="en-US" altLang="en-US" smtClean="0"/>
              <a:t>:</a:t>
            </a:r>
          </a:p>
          <a:p>
            <a:pPr lvl="1"/>
            <a:r>
              <a:rPr lang="en-US" altLang="en-US" smtClean="0"/>
              <a:t>Laundry stain removal </a:t>
            </a:r>
          </a:p>
          <a:p>
            <a:pPr lvl="1"/>
            <a:r>
              <a:rPr lang="en-US" altLang="en-US" smtClean="0"/>
              <a:t>Bread staling inhibition</a:t>
            </a:r>
          </a:p>
          <a:p>
            <a:pPr lvl="1"/>
            <a:r>
              <a:rPr lang="en-US" altLang="en-US" smtClean="0"/>
              <a:t>Lipid hydrolysis </a:t>
            </a:r>
          </a:p>
          <a:p>
            <a:pPr lvl="1"/>
            <a:r>
              <a:rPr lang="en-US" altLang="en-US" smtClean="0"/>
              <a:t>Transesterification – improvement in vegetable oil properties, conversion of triglycerides to fatty acid methyl esters.</a:t>
            </a:r>
          </a:p>
        </p:txBody>
      </p:sp>
      <p:pic>
        <p:nvPicPr>
          <p:cNvPr id="22532" name="Picture 7" descr="D:\My Documents\2009 Documents\090210 UIC Bioprocessing Presentation\Images\T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133600"/>
            <a:ext cx="1577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6" descr="D:\My Documents\2009 Documents\090210 UIC Bioprocessing Presentation\Images\Blair-F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idx="4294967295"/>
          </p:nvPr>
        </p:nvSpPr>
        <p:spPr>
          <a:xfrm>
            <a:off x="685800" y="2286000"/>
            <a:ext cx="7772400" cy="1143000"/>
          </a:xfrm>
          <a:noFill/>
          <a:extLst>
            <a:ext uri="{909E8E84-426E-40DD-AFC4-6F175D3DCCD1}">
              <a14:hiddenFill xmlns:a14="http://schemas.microsoft.com/office/drawing/2010/main">
                <a:solidFill>
                  <a:srgbClr val="FFCC99"/>
                </a:solidFill>
              </a14:hiddenFill>
            </a:ext>
          </a:extLst>
        </p:spPr>
        <p:txBody>
          <a:bodyPr/>
          <a:lstStyle/>
          <a:p>
            <a:r>
              <a:rPr lang="en-US" altLang="en-US" smtClean="0">
                <a:solidFill>
                  <a:schemeClr val="tx1"/>
                </a:solidFill>
              </a:rPr>
              <a:t>Bioprocessing:</a:t>
            </a:r>
            <a:br>
              <a:rPr lang="en-US" altLang="en-US" smtClean="0">
                <a:solidFill>
                  <a:schemeClr val="tx1"/>
                </a:solidFill>
              </a:rPr>
            </a:br>
            <a:r>
              <a:rPr lang="en-US" altLang="en-US" smtClean="0">
                <a:solidFill>
                  <a:schemeClr val="tx1"/>
                </a:solidFill>
              </a:rPr>
              <a:t>The Integrated Biorefinery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D:\My Documents\2009 Documents\090210 UIC Bioprocessing Presentation\Images\Blair-F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idx="4294967295"/>
          </p:nvPr>
        </p:nvSpPr>
        <p:spPr>
          <a:xfrm>
            <a:off x="685800" y="2286000"/>
            <a:ext cx="7772400" cy="1143000"/>
          </a:xfrm>
          <a:noFill/>
          <a:extLst>
            <a:ext uri="{909E8E84-426E-40DD-AFC4-6F175D3DCCD1}">
              <a14:hiddenFill xmlns:a14="http://schemas.microsoft.com/office/drawing/2010/main">
                <a:solidFill>
                  <a:srgbClr val="FFCC99"/>
                </a:solidFill>
              </a14:hiddenFill>
            </a:ext>
          </a:extLst>
        </p:spPr>
        <p:txBody>
          <a:bodyPr/>
          <a:lstStyle/>
          <a:p>
            <a:r>
              <a:rPr lang="en-US" altLang="en-US" smtClean="0">
                <a:solidFill>
                  <a:schemeClr val="tx1"/>
                </a:solidFill>
              </a:rPr>
              <a:t>Bioprocessing:</a:t>
            </a:r>
            <a:br>
              <a:rPr lang="en-US" altLang="en-US" smtClean="0">
                <a:solidFill>
                  <a:schemeClr val="tx1"/>
                </a:solidFill>
              </a:rPr>
            </a:br>
            <a:r>
              <a:rPr lang="en-US" altLang="en-US" smtClean="0">
                <a:solidFill>
                  <a:schemeClr val="tx1"/>
                </a:solidFill>
              </a:rPr>
              <a:t>Understanding The Limitations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Technical Limitations</a:t>
            </a:r>
          </a:p>
        </p:txBody>
      </p:sp>
      <p:sp>
        <p:nvSpPr>
          <p:cNvPr id="24579" name="Rectangle 3"/>
          <p:cNvSpPr>
            <a:spLocks noGrp="1" noChangeArrowheads="1"/>
          </p:cNvSpPr>
          <p:nvPr>
            <p:ph type="body" idx="1"/>
          </p:nvPr>
        </p:nvSpPr>
        <p:spPr/>
        <p:txBody>
          <a:bodyPr/>
          <a:lstStyle/>
          <a:p>
            <a:r>
              <a:rPr lang="en-US" altLang="en-US" i="1" u="sng" smtClean="0"/>
              <a:t>Biological contamination</a:t>
            </a:r>
            <a:r>
              <a:rPr lang="en-US" altLang="en-US" smtClean="0"/>
              <a:t>:</a:t>
            </a:r>
          </a:p>
          <a:p>
            <a:pPr lvl="1"/>
            <a:r>
              <a:rPr lang="en-US" altLang="en-US" smtClean="0"/>
              <a:t>Difficult to exclude all other microorganisms, phages</a:t>
            </a:r>
          </a:p>
          <a:p>
            <a:pPr lvl="1"/>
            <a:r>
              <a:rPr lang="en-US" altLang="en-US" smtClean="0"/>
              <a:t>An area not well understood and appreciated by non bioprocess engineers</a:t>
            </a:r>
          </a:p>
          <a:p>
            <a:pPr lvl="1"/>
            <a:r>
              <a:rPr lang="en-US" altLang="en-US" smtClean="0"/>
              <a:t>Limits most </a:t>
            </a:r>
            <a:r>
              <a:rPr lang="en-US" altLang="en-US" i="1" smtClean="0"/>
              <a:t>biosynthesis</a:t>
            </a:r>
            <a:r>
              <a:rPr lang="en-US" altLang="en-US" smtClean="0"/>
              <a:t> and </a:t>
            </a:r>
            <a:r>
              <a:rPr lang="en-US" altLang="en-US" i="1" smtClean="0"/>
              <a:t>biotransformation</a:t>
            </a:r>
            <a:r>
              <a:rPr lang="en-US" altLang="en-US" smtClean="0"/>
              <a:t> processes to batch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D:\My Documents\2009 Documents\090210 UIC Bioprocessing Presentation\Images\Cows-in-a-CS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533400"/>
            <a:ext cx="4224338"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16"/>
          <p:cNvSpPr>
            <a:spLocks noChangeArrowheads="1"/>
          </p:cNvSpPr>
          <p:nvPr/>
        </p:nvSpPr>
        <p:spPr bwMode="auto">
          <a:xfrm>
            <a:off x="304800" y="228600"/>
            <a:ext cx="3960813" cy="2971800"/>
          </a:xfrm>
          <a:prstGeom prst="roundRect">
            <a:avLst>
              <a:gd name="adj" fmla="val 16667"/>
            </a:avLst>
          </a:prstGeom>
          <a:solidFill>
            <a:srgbClr val="FFCC99"/>
          </a:solidFill>
          <a:ln w="38100">
            <a:solidFill>
              <a:srgbClr val="003300"/>
            </a:solidFill>
            <a:round/>
            <a:headEnd/>
            <a:tailEnd/>
          </a:ln>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70000"/>
              </a:lnSpc>
            </a:pPr>
            <a:r>
              <a:rPr lang="en-US" altLang="en-US" sz="4400" b="1">
                <a:solidFill>
                  <a:schemeClr val="tx2"/>
                </a:solidFill>
                <a:latin typeface="Trebuchet MS" pitchFamily="34" charset="0"/>
              </a:rPr>
              <a:t>A Chemical Engineer’s Approach to Milk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0" fill="hold"/>
                                        <p:tgtEl>
                                          <p:spTgt spid="39939"/>
                                        </p:tgtEl>
                                        <p:attrNameLst>
                                          <p:attrName>ppt_w</p:attrName>
                                        </p:attrNameLst>
                                      </p:cBhvr>
                                      <p:tavLst>
                                        <p:tav tm="0" fmla="#ppt_w*sin(2.5*pi*$)">
                                          <p:val>
                                            <p:fltVal val="0"/>
                                          </p:val>
                                        </p:tav>
                                        <p:tav tm="100000">
                                          <p:val>
                                            <p:fltVal val="1"/>
                                          </p:val>
                                        </p:tav>
                                      </p:tavLst>
                                    </p:anim>
                                    <p:anim calcmode="lin" valueType="num">
                                      <p:cBhvr>
                                        <p:cTn id="8" dur="5000" fill="hold"/>
                                        <p:tgtEl>
                                          <p:spTgt spid="399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Technical Limitations</a:t>
            </a:r>
          </a:p>
        </p:txBody>
      </p:sp>
      <p:sp>
        <p:nvSpPr>
          <p:cNvPr id="26627" name="Rectangle 3"/>
          <p:cNvSpPr>
            <a:spLocks noGrp="1" noChangeArrowheads="1"/>
          </p:cNvSpPr>
          <p:nvPr>
            <p:ph type="body" idx="1"/>
          </p:nvPr>
        </p:nvSpPr>
        <p:spPr/>
        <p:txBody>
          <a:bodyPr/>
          <a:lstStyle/>
          <a:p>
            <a:r>
              <a:rPr lang="en-US" altLang="en-US" i="1" u="sng" smtClean="0"/>
              <a:t>“Catalyst” is a living organism</a:t>
            </a:r>
            <a:r>
              <a:rPr lang="en-US" altLang="en-US" smtClean="0"/>
              <a:t>:</a:t>
            </a:r>
          </a:p>
          <a:p>
            <a:pPr lvl="1"/>
            <a:r>
              <a:rPr lang="en-US" altLang="en-US" smtClean="0"/>
              <a:t>Easy to kill/inactivate by process upsets</a:t>
            </a:r>
          </a:p>
          <a:p>
            <a:pPr lvl="1"/>
            <a:r>
              <a:rPr lang="en-US" altLang="en-US" smtClean="0"/>
              <a:t>Slow to grow</a:t>
            </a:r>
          </a:p>
          <a:p>
            <a:pPr lvl="1"/>
            <a:r>
              <a:rPr lang="en-US" altLang="en-US" smtClean="0"/>
              <a:t>Works only in a narrow range of temperature, pressure, pH, oxygen concentration, etc.</a:t>
            </a:r>
          </a:p>
          <a:p>
            <a:pPr lvl="1"/>
            <a:r>
              <a:rPr lang="en-US" altLang="en-US" smtClean="0"/>
              <a:t>Shear-sensitive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16"/>
          <p:cNvSpPr>
            <a:spLocks noChangeArrowheads="1"/>
          </p:cNvSpPr>
          <p:nvPr/>
        </p:nvSpPr>
        <p:spPr bwMode="auto">
          <a:xfrm>
            <a:off x="2667000" y="1447800"/>
            <a:ext cx="3960813" cy="2971800"/>
          </a:xfrm>
          <a:prstGeom prst="roundRect">
            <a:avLst>
              <a:gd name="adj" fmla="val 16667"/>
            </a:avLst>
          </a:prstGeom>
          <a:solidFill>
            <a:srgbClr val="FFCC99"/>
          </a:solidFill>
          <a:ln w="38100">
            <a:solidFill>
              <a:srgbClr val="003300"/>
            </a:solidFill>
            <a:round/>
            <a:headEnd/>
            <a:tailEnd/>
          </a:ln>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70000"/>
              </a:lnSpc>
            </a:pPr>
            <a:r>
              <a:rPr lang="en-US" altLang="en-US" sz="4400" b="1">
                <a:solidFill>
                  <a:schemeClr val="tx2"/>
                </a:solidFill>
                <a:latin typeface="Trebuchet MS" pitchFamily="34" charset="0"/>
              </a:rPr>
              <a:t>The Life of a Bioprocess Engineer</a:t>
            </a:r>
          </a:p>
        </p:txBody>
      </p:sp>
      <p:grpSp>
        <p:nvGrpSpPr>
          <p:cNvPr id="2" name="Group 20"/>
          <p:cNvGrpSpPr>
            <a:grpSpLocks/>
          </p:cNvGrpSpPr>
          <p:nvPr/>
        </p:nvGrpSpPr>
        <p:grpSpPr bwMode="auto">
          <a:xfrm>
            <a:off x="228600" y="381000"/>
            <a:ext cx="8755063" cy="6288088"/>
            <a:chOff x="144" y="240"/>
            <a:chExt cx="5515" cy="3961"/>
          </a:xfrm>
        </p:grpSpPr>
        <p:graphicFrame>
          <p:nvGraphicFramePr>
            <p:cNvPr id="1026" name="Object 6"/>
            <p:cNvGraphicFramePr>
              <a:graphicFrameLocks noChangeAspect="1"/>
            </p:cNvGraphicFramePr>
            <p:nvPr/>
          </p:nvGraphicFramePr>
          <p:xfrm>
            <a:off x="144" y="240"/>
            <a:ext cx="5515" cy="3805"/>
          </p:xfrm>
          <a:graphic>
            <a:graphicData uri="http://schemas.openxmlformats.org/presentationml/2006/ole">
              <mc:AlternateContent xmlns:mc="http://schemas.openxmlformats.org/markup-compatibility/2006">
                <mc:Choice xmlns:v="urn:schemas-microsoft-com:vml" Requires="v">
                  <p:oleObj spid="_x0000_s1038" name="Worksheet" r:id="rId3" imgW="8753675" imgH="6039184" progId="Excel.Sheet.8">
                    <p:embed/>
                  </p:oleObj>
                </mc:Choice>
                <mc:Fallback>
                  <p:oleObj name="Worksheet" r:id="rId3" imgW="8753675" imgH="6039184"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240"/>
                          <a:ext cx="5515" cy="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19"/>
            <p:cNvSpPr>
              <a:spLocks noChangeArrowheads="1"/>
            </p:cNvSpPr>
            <p:nvPr/>
          </p:nvSpPr>
          <p:spPr bwMode="auto">
            <a:xfrm>
              <a:off x="767" y="4041"/>
              <a:ext cx="4371" cy="160"/>
            </a:xfrm>
            <a:prstGeom prst="rect">
              <a:avLst/>
            </a:prstGeom>
            <a:solidFill>
              <a:srgbClr val="CCFFCC"/>
            </a:solidFill>
            <a:ln w="9525">
              <a:solidFill>
                <a:schemeClr val="tx1"/>
              </a:solidFill>
              <a:miter lim="800000"/>
              <a:headEnd type="none" w="lg" len="lg"/>
              <a:tailEnd/>
            </a:ln>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1000">
                  <a:latin typeface="Times New Roman" pitchFamily="18" charset="0"/>
                </a:rPr>
                <a:t>Source: </a:t>
              </a:r>
              <a:r>
                <a:rPr lang="en-US" altLang="en-US" sz="1000"/>
                <a:t>http://www.inflationdata.com/inflation/Inflation_Rate/Historical_Oil_Prices_Table.asp accessed February 10, 2009</a:t>
              </a:r>
            </a:p>
          </p:txBody>
        </p:sp>
      </p:grpSp>
      <p:sp>
        <p:nvSpPr>
          <p:cNvPr id="52233" name="AutoShape 9"/>
          <p:cNvSpPr>
            <a:spLocks/>
          </p:cNvSpPr>
          <p:nvPr/>
        </p:nvSpPr>
        <p:spPr bwMode="auto">
          <a:xfrm>
            <a:off x="2540000" y="4611688"/>
            <a:ext cx="819150" cy="482600"/>
          </a:xfrm>
          <a:prstGeom prst="borderCallout2">
            <a:avLst>
              <a:gd name="adj1" fmla="val 24491"/>
              <a:gd name="adj2" fmla="val -9486"/>
              <a:gd name="adj3" fmla="val 24491"/>
              <a:gd name="adj4" fmla="val -16602"/>
              <a:gd name="adj5" fmla="val -29931"/>
              <a:gd name="adj6" fmla="val -38736"/>
            </a:avLst>
          </a:prstGeom>
          <a:solidFill>
            <a:srgbClr val="CCFFCC"/>
          </a:solidFill>
          <a:ln w="25400">
            <a:solidFill>
              <a:schemeClr val="tx1"/>
            </a:solidFill>
            <a:miter lim="800000"/>
            <a:headEnd/>
            <a:tailEnd type="stealth" w="lg" len="lg"/>
          </a:ln>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Born</a:t>
            </a:r>
          </a:p>
        </p:txBody>
      </p:sp>
      <p:sp>
        <p:nvSpPr>
          <p:cNvPr id="52234" name="AutoShape 10"/>
          <p:cNvSpPr>
            <a:spLocks/>
          </p:cNvSpPr>
          <p:nvPr/>
        </p:nvSpPr>
        <p:spPr bwMode="auto">
          <a:xfrm>
            <a:off x="1557338" y="2020888"/>
            <a:ext cx="2057400" cy="1577975"/>
          </a:xfrm>
          <a:prstGeom prst="borderCallout2">
            <a:avLst>
              <a:gd name="adj1" fmla="val 7315"/>
              <a:gd name="adj2" fmla="val 103704"/>
              <a:gd name="adj3" fmla="val 7315"/>
              <a:gd name="adj4" fmla="val 120449"/>
              <a:gd name="adj5" fmla="val -5995"/>
              <a:gd name="adj6" fmla="val 138116"/>
            </a:avLst>
          </a:prstGeom>
          <a:solidFill>
            <a:srgbClr val="CCFFCC"/>
          </a:solidFill>
          <a:ln w="25400">
            <a:solidFill>
              <a:schemeClr val="tx1"/>
            </a:solidFill>
            <a:miter lim="800000"/>
            <a:headEnd/>
            <a:tailEnd type="stealth" w="lg" len="lg"/>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High school senior</a:t>
            </a:r>
            <a:br>
              <a:rPr lang="en-US" altLang="en-US" sz="2400">
                <a:latin typeface="Times New Roman" pitchFamily="18" charset="0"/>
              </a:rPr>
            </a:br>
            <a:r>
              <a:rPr lang="en-US" altLang="en-US" sz="2400">
                <a:latin typeface="Times New Roman" pitchFamily="18" charset="0"/>
              </a:rPr>
              <a:t>project biogas production</a:t>
            </a:r>
          </a:p>
        </p:txBody>
      </p:sp>
      <p:sp>
        <p:nvSpPr>
          <p:cNvPr id="52235" name="AutoShape 11"/>
          <p:cNvSpPr>
            <a:spLocks/>
          </p:cNvSpPr>
          <p:nvPr/>
        </p:nvSpPr>
        <p:spPr bwMode="auto">
          <a:xfrm>
            <a:off x="2014538" y="241300"/>
            <a:ext cx="2590800" cy="1212850"/>
          </a:xfrm>
          <a:prstGeom prst="borderCallout2">
            <a:avLst>
              <a:gd name="adj1" fmla="val 9551"/>
              <a:gd name="adj2" fmla="val 102940"/>
              <a:gd name="adj3" fmla="val 9551"/>
              <a:gd name="adj4" fmla="val 104778"/>
              <a:gd name="adj5" fmla="val 169759"/>
              <a:gd name="adj6" fmla="val 106986"/>
            </a:avLst>
          </a:prstGeom>
          <a:solidFill>
            <a:srgbClr val="CCFFCC"/>
          </a:solidFill>
          <a:ln w="25400">
            <a:solidFill>
              <a:schemeClr val="tx1"/>
            </a:solidFill>
            <a:miter lim="800000"/>
            <a:headEnd/>
            <a:tailEnd type="stealth" w="lg" len="lg"/>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Undergraduate research ethanol production</a:t>
            </a:r>
          </a:p>
        </p:txBody>
      </p:sp>
      <p:sp>
        <p:nvSpPr>
          <p:cNvPr id="52236" name="AutoShape 12"/>
          <p:cNvSpPr>
            <a:spLocks/>
          </p:cNvSpPr>
          <p:nvPr/>
        </p:nvSpPr>
        <p:spPr bwMode="auto">
          <a:xfrm>
            <a:off x="5367338" y="304800"/>
            <a:ext cx="2667000" cy="847725"/>
          </a:xfrm>
          <a:prstGeom prst="borderCallout2">
            <a:avLst>
              <a:gd name="adj1" fmla="val 9301"/>
              <a:gd name="adj2" fmla="val -2856"/>
              <a:gd name="adj3" fmla="val 9301"/>
              <a:gd name="adj4" fmla="val -4523"/>
              <a:gd name="adj5" fmla="val 354907"/>
              <a:gd name="adj6" fmla="val -6667"/>
            </a:avLst>
          </a:prstGeom>
          <a:solidFill>
            <a:srgbClr val="CCFFCC"/>
          </a:solidFill>
          <a:ln w="25400">
            <a:solidFill>
              <a:schemeClr val="tx1"/>
            </a:solidFill>
            <a:miter lim="800000"/>
            <a:headEnd/>
            <a:tailEnd type="stealth" w="lg" len="lg"/>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First job ethanol research</a:t>
            </a:r>
          </a:p>
        </p:txBody>
      </p:sp>
      <p:sp>
        <p:nvSpPr>
          <p:cNvPr id="52237" name="AutoShape 13"/>
          <p:cNvSpPr>
            <a:spLocks/>
          </p:cNvSpPr>
          <p:nvPr/>
        </p:nvSpPr>
        <p:spPr bwMode="auto">
          <a:xfrm>
            <a:off x="3643313" y="4535488"/>
            <a:ext cx="1198562" cy="482600"/>
          </a:xfrm>
          <a:prstGeom prst="borderCallout2">
            <a:avLst>
              <a:gd name="adj1" fmla="val 24491"/>
              <a:gd name="adj2" fmla="val 106444"/>
              <a:gd name="adj3" fmla="val 24491"/>
              <a:gd name="adj4" fmla="val 129532"/>
              <a:gd name="adj5" fmla="val -69389"/>
              <a:gd name="adj6" fmla="val 155032"/>
            </a:avLst>
          </a:prstGeom>
          <a:solidFill>
            <a:srgbClr val="CCFFCC"/>
          </a:solidFill>
          <a:ln w="25400">
            <a:solidFill>
              <a:schemeClr val="tx1"/>
            </a:solidFill>
            <a:miter lim="800000"/>
            <a:headEnd/>
            <a:tailEnd type="stealth" w="lg" len="lg"/>
          </a:ln>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Laid off</a:t>
            </a:r>
          </a:p>
        </p:txBody>
      </p:sp>
      <p:sp>
        <p:nvSpPr>
          <p:cNvPr id="52238" name="AutoShape 14"/>
          <p:cNvSpPr>
            <a:spLocks/>
          </p:cNvSpPr>
          <p:nvPr/>
        </p:nvSpPr>
        <p:spPr bwMode="auto">
          <a:xfrm>
            <a:off x="7267575" y="4562475"/>
            <a:ext cx="1300163" cy="847725"/>
          </a:xfrm>
          <a:prstGeom prst="borderCallout2">
            <a:avLst>
              <a:gd name="adj1" fmla="val 13741"/>
              <a:gd name="adj2" fmla="val -5861"/>
              <a:gd name="adj3" fmla="val 13741"/>
              <a:gd name="adj4" fmla="val -9037"/>
              <a:gd name="adj5" fmla="val -47903"/>
              <a:gd name="adj6" fmla="val -12574"/>
            </a:avLst>
          </a:prstGeom>
          <a:solidFill>
            <a:srgbClr val="CCFFCC"/>
          </a:solidFill>
          <a:ln w="25400">
            <a:solidFill>
              <a:schemeClr val="tx1"/>
            </a:solidFill>
            <a:miter lim="800000"/>
            <a:headEnd/>
            <a:tailEnd type="stealth" w="lg" len="lg"/>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Midlife Crisis</a:t>
            </a:r>
          </a:p>
        </p:txBody>
      </p:sp>
      <p:sp>
        <p:nvSpPr>
          <p:cNvPr id="52240" name="AutoShape 16"/>
          <p:cNvSpPr>
            <a:spLocks/>
          </p:cNvSpPr>
          <p:nvPr/>
        </p:nvSpPr>
        <p:spPr bwMode="auto">
          <a:xfrm>
            <a:off x="5443538" y="2486025"/>
            <a:ext cx="1828800" cy="847725"/>
          </a:xfrm>
          <a:prstGeom prst="borderCallout3">
            <a:avLst>
              <a:gd name="adj1" fmla="val 9551"/>
              <a:gd name="adj2" fmla="val 104167"/>
              <a:gd name="adj3" fmla="val 9551"/>
              <a:gd name="adj4" fmla="val 116667"/>
              <a:gd name="adj5" fmla="val 136870"/>
              <a:gd name="adj6" fmla="val 116667"/>
              <a:gd name="adj7" fmla="val 191912"/>
              <a:gd name="adj8" fmla="val 45051"/>
            </a:avLst>
          </a:prstGeom>
          <a:solidFill>
            <a:srgbClr val="CCFFCC"/>
          </a:solidFill>
          <a:ln w="25400">
            <a:solidFill>
              <a:schemeClr val="tx1"/>
            </a:solidFill>
            <a:miter lim="800000"/>
            <a:headEnd/>
            <a:tailEnd type="stealth" w="lg" len="lg"/>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Higher value bioproducts</a:t>
            </a:r>
          </a:p>
        </p:txBody>
      </p:sp>
      <p:sp>
        <p:nvSpPr>
          <p:cNvPr id="52241" name="AutoShape 17"/>
          <p:cNvSpPr>
            <a:spLocks/>
          </p:cNvSpPr>
          <p:nvPr/>
        </p:nvSpPr>
        <p:spPr bwMode="auto">
          <a:xfrm>
            <a:off x="5367338" y="1266825"/>
            <a:ext cx="2667000" cy="847725"/>
          </a:xfrm>
          <a:prstGeom prst="borderCallout2">
            <a:avLst>
              <a:gd name="adj1" fmla="val 13481"/>
              <a:gd name="adj2" fmla="val 102856"/>
              <a:gd name="adj3" fmla="val 13481"/>
              <a:gd name="adj4" fmla="val 103454"/>
              <a:gd name="adj5" fmla="val 125093"/>
              <a:gd name="adj6" fmla="val 104227"/>
            </a:avLst>
          </a:prstGeom>
          <a:solidFill>
            <a:srgbClr val="CCFFCC"/>
          </a:solidFill>
          <a:ln w="25400">
            <a:solidFill>
              <a:schemeClr val="tx1"/>
            </a:solidFill>
            <a:miter lim="800000"/>
            <a:headEnd/>
            <a:tailEnd type="stealth" w="lg" len="lg"/>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Ethanol plant engineering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223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223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223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223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223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224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5223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52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autoUpdateAnimBg="0"/>
      <p:bldP spid="52234" grpId="0" animBg="1" autoUpdateAnimBg="0"/>
      <p:bldP spid="52235" grpId="0" animBg="1" autoUpdateAnimBg="0"/>
      <p:bldP spid="52236" grpId="0" animBg="1" autoUpdateAnimBg="0"/>
      <p:bldP spid="52237" grpId="0" animBg="1" autoUpdateAnimBg="0"/>
      <p:bldP spid="52238" grpId="0" animBg="1" autoUpdateAnimBg="0"/>
      <p:bldP spid="52240" grpId="0" animBg="1" autoUpdateAnimBg="0"/>
      <p:bldP spid="5224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6"/>
          <p:cNvSpPr>
            <a:spLocks noChangeArrowheads="1"/>
          </p:cNvSpPr>
          <p:nvPr/>
        </p:nvSpPr>
        <p:spPr bwMode="auto">
          <a:xfrm>
            <a:off x="2667000" y="1600200"/>
            <a:ext cx="3960813" cy="2971800"/>
          </a:xfrm>
          <a:prstGeom prst="roundRect">
            <a:avLst>
              <a:gd name="adj" fmla="val 16667"/>
            </a:avLst>
          </a:prstGeom>
          <a:solidFill>
            <a:srgbClr val="FFCC99"/>
          </a:solidFill>
          <a:ln w="38100">
            <a:solidFill>
              <a:srgbClr val="003300"/>
            </a:solidFill>
            <a:round/>
            <a:headEnd/>
            <a:tailEnd/>
          </a:ln>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70000"/>
              </a:lnSpc>
            </a:pPr>
            <a:r>
              <a:rPr lang="en-US" altLang="en-US" sz="4400" b="1">
                <a:solidFill>
                  <a:schemeClr val="tx2"/>
                </a:solidFill>
                <a:latin typeface="Trebuchet MS" pitchFamily="34" charset="0"/>
              </a:rPr>
              <a:t>What’s the Point?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Economic Reality</a:t>
            </a:r>
          </a:p>
        </p:txBody>
      </p:sp>
      <p:sp>
        <p:nvSpPr>
          <p:cNvPr id="28675" name="Rectangle 3"/>
          <p:cNvSpPr>
            <a:spLocks noGrp="1" noChangeArrowheads="1"/>
          </p:cNvSpPr>
          <p:nvPr>
            <p:ph type="body" idx="1"/>
          </p:nvPr>
        </p:nvSpPr>
        <p:spPr/>
        <p:txBody>
          <a:bodyPr/>
          <a:lstStyle/>
          <a:p>
            <a:r>
              <a:rPr lang="en-US" altLang="en-US" smtClean="0"/>
              <a:t>High capital costs:</a:t>
            </a:r>
          </a:p>
          <a:p>
            <a:pPr lvl="1"/>
            <a:r>
              <a:rPr lang="en-US" altLang="en-US" smtClean="0"/>
              <a:t>Slow growing/ dilute aqueous batch processes require large/multiple reactors </a:t>
            </a:r>
          </a:p>
          <a:p>
            <a:pPr lvl="1"/>
            <a:r>
              <a:rPr lang="en-US" altLang="en-US" smtClean="0"/>
              <a:t>Aqueous reaction media require 304/316 stainless steel equipment and piping</a:t>
            </a:r>
          </a:p>
          <a:p>
            <a:pPr lvl="1"/>
            <a:r>
              <a:rPr lang="en-US" altLang="en-US" smtClean="0"/>
              <a:t>Large, multiple step downstream processing to recover product from dilute aqueous reaction media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Economic Reality</a:t>
            </a:r>
          </a:p>
        </p:txBody>
      </p:sp>
      <p:sp>
        <p:nvSpPr>
          <p:cNvPr id="29699" name="Rectangle 3"/>
          <p:cNvSpPr>
            <a:spLocks noGrp="1" noChangeArrowheads="1"/>
          </p:cNvSpPr>
          <p:nvPr>
            <p:ph type="body" idx="1"/>
          </p:nvPr>
        </p:nvSpPr>
        <p:spPr/>
        <p:txBody>
          <a:bodyPr/>
          <a:lstStyle/>
          <a:p>
            <a:r>
              <a:rPr lang="en-US" altLang="en-US" smtClean="0"/>
              <a:t>High operating costs:</a:t>
            </a:r>
          </a:p>
          <a:p>
            <a:pPr lvl="1"/>
            <a:r>
              <a:rPr lang="en-US" altLang="en-US" smtClean="0"/>
              <a:t>Cells can require expensive media to grow</a:t>
            </a:r>
          </a:p>
          <a:p>
            <a:pPr lvl="1"/>
            <a:r>
              <a:rPr lang="en-US" altLang="en-US" smtClean="0"/>
              <a:t>Aerobic processes require considerable electric power input for aeration </a:t>
            </a:r>
          </a:p>
          <a:p>
            <a:pPr lvl="1"/>
            <a:r>
              <a:rPr lang="en-US" altLang="en-US" smtClean="0"/>
              <a:t>Processes require skilled labor 24/7 to operate</a:t>
            </a:r>
          </a:p>
          <a:p>
            <a:pPr lvl="1"/>
            <a:r>
              <a:rPr lang="en-US" altLang="en-US" smtClean="0"/>
              <a:t>Multiple downstream steps required to recover products from dilute streams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en-US" smtClean="0"/>
              <a:t>When to Use Bioprocesses</a:t>
            </a:r>
          </a:p>
        </p:txBody>
      </p:sp>
      <p:sp>
        <p:nvSpPr>
          <p:cNvPr id="30723" name="Rectangle 3"/>
          <p:cNvSpPr>
            <a:spLocks noGrp="1" noChangeArrowheads="1"/>
          </p:cNvSpPr>
          <p:nvPr>
            <p:ph idx="4294967295"/>
          </p:nvPr>
        </p:nvSpPr>
        <p:spPr/>
        <p:txBody>
          <a:bodyPr/>
          <a:lstStyle/>
          <a:p>
            <a:r>
              <a:rPr lang="en-US" altLang="en-US" i="1" u="sng" smtClean="0"/>
              <a:t>Chiral compounds</a:t>
            </a:r>
            <a:r>
              <a:rPr lang="en-US" altLang="en-US" smtClean="0"/>
              <a:t>: amino, lactic acids</a:t>
            </a:r>
          </a:p>
          <a:p>
            <a:r>
              <a:rPr lang="en-US" altLang="en-US" i="1" u="sng" smtClean="0"/>
              <a:t>Complex, high-value organic molecules</a:t>
            </a:r>
            <a:r>
              <a:rPr lang="en-US" altLang="en-US" smtClean="0"/>
              <a:t>: citric acid, antibiotics, proteins</a:t>
            </a:r>
          </a:p>
          <a:p>
            <a:r>
              <a:rPr lang="en-US" altLang="en-US" i="1" u="sng" smtClean="0"/>
              <a:t>Highly specific reactions</a:t>
            </a:r>
            <a:r>
              <a:rPr lang="en-US" altLang="en-US" smtClean="0"/>
              <a:t>: Starch/ cellulose hydrolysis, hydroxylations</a:t>
            </a:r>
          </a:p>
          <a:p>
            <a:r>
              <a:rPr lang="en-US" altLang="en-US" i="1" u="sng" smtClean="0"/>
              <a:t>Biodegradation of waste streams</a:t>
            </a:r>
            <a:r>
              <a:rPr lang="en-US" altLang="en-US" smtClean="0"/>
              <a:t>: sewage, animal manures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sz="4000" smtClean="0"/>
              <a:t>When </a:t>
            </a:r>
            <a:r>
              <a:rPr lang="en-US" altLang="en-US" sz="4000" u="sng" smtClean="0"/>
              <a:t>Not</a:t>
            </a:r>
            <a:r>
              <a:rPr lang="en-US" altLang="en-US" sz="4000" smtClean="0"/>
              <a:t> to Use Bioprocesses</a:t>
            </a:r>
            <a:endParaRPr lang="en-US" altLang="en-US" smtClean="0"/>
          </a:p>
        </p:txBody>
      </p:sp>
      <p:sp>
        <p:nvSpPr>
          <p:cNvPr id="31747" name="Rectangle 3"/>
          <p:cNvSpPr>
            <a:spLocks noGrp="1" noChangeArrowheads="1"/>
          </p:cNvSpPr>
          <p:nvPr>
            <p:ph idx="4294967295"/>
          </p:nvPr>
        </p:nvSpPr>
        <p:spPr/>
        <p:txBody>
          <a:bodyPr tIns="502920"/>
          <a:lstStyle/>
          <a:p>
            <a:pPr>
              <a:spcBef>
                <a:spcPct val="60000"/>
              </a:spcBef>
            </a:pPr>
            <a:r>
              <a:rPr lang="en-US" altLang="en-US" i="1" u="sng" smtClean="0"/>
              <a:t>Low value, high volume simple molecules</a:t>
            </a:r>
            <a:r>
              <a:rPr lang="en-US" altLang="en-US" smtClean="0"/>
              <a:t>: BTX, ethylene, alcohols</a:t>
            </a:r>
          </a:p>
          <a:p>
            <a:pPr>
              <a:spcBef>
                <a:spcPct val="60000"/>
              </a:spcBef>
            </a:pPr>
            <a:r>
              <a:rPr lang="en-US" altLang="en-US" i="1" u="sng" smtClean="0"/>
              <a:t>Fuels</a:t>
            </a:r>
            <a:r>
              <a:rPr lang="en-US" altLang="en-US" smtClean="0"/>
              <a:t>: ethanol, butanol, diesel</a:t>
            </a:r>
          </a:p>
          <a:p>
            <a:pPr>
              <a:spcBef>
                <a:spcPct val="60000"/>
              </a:spcBef>
            </a:pPr>
            <a:r>
              <a:rPr lang="en-US" altLang="en-US" i="1" u="sng" smtClean="0"/>
              <a:t>Toxic compounds</a:t>
            </a:r>
            <a:r>
              <a:rPr lang="en-US" altLang="en-US" smtClean="0"/>
              <a:t>: phenols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D:\My Documents\2009 Documents\090210 UIC Bioprocessing Presentation\Images\Blair-Biorefinery-Nuclea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utoShape 6"/>
          <p:cNvSpPr>
            <a:spLocks noChangeArrowheads="1"/>
          </p:cNvSpPr>
          <p:nvPr/>
        </p:nvSpPr>
        <p:spPr bwMode="auto">
          <a:xfrm>
            <a:off x="1752600" y="4724400"/>
            <a:ext cx="4038600" cy="1143000"/>
          </a:xfrm>
          <a:prstGeom prst="rightArrowCallout">
            <a:avLst>
              <a:gd name="adj1" fmla="val 25000"/>
              <a:gd name="adj2" fmla="val 25000"/>
              <a:gd name="adj3" fmla="val 44559"/>
              <a:gd name="adj4" fmla="val 77162"/>
            </a:avLst>
          </a:prstGeom>
          <a:solidFill>
            <a:srgbClr val="CCFFFF"/>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Fort Calhoun</a:t>
            </a:r>
            <a:br>
              <a:rPr lang="en-US" altLang="en-US" sz="2400"/>
            </a:br>
            <a:r>
              <a:rPr lang="en-US" altLang="en-US" sz="2400"/>
              <a:t>Nuclear Power Plant</a:t>
            </a:r>
          </a:p>
        </p:txBody>
      </p:sp>
      <p:sp>
        <p:nvSpPr>
          <p:cNvPr id="4103" name="AutoShape 7"/>
          <p:cNvSpPr>
            <a:spLocks noChangeArrowheads="1"/>
          </p:cNvSpPr>
          <p:nvPr/>
        </p:nvSpPr>
        <p:spPr bwMode="auto">
          <a:xfrm>
            <a:off x="4114800" y="2209800"/>
            <a:ext cx="2971800" cy="1524000"/>
          </a:xfrm>
          <a:prstGeom prst="leftArrowCallout">
            <a:avLst>
              <a:gd name="adj1" fmla="val 20000"/>
              <a:gd name="adj2" fmla="val 22602"/>
              <a:gd name="adj3" fmla="val 34477"/>
              <a:gd name="adj4" fmla="val 63676"/>
            </a:avLst>
          </a:prstGeom>
          <a:solidFill>
            <a:srgbClr val="CCFFFF"/>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Cargill</a:t>
            </a:r>
            <a:br>
              <a:rPr lang="en-US" altLang="en-US" sz="2400"/>
            </a:br>
            <a:r>
              <a:rPr lang="en-US" altLang="en-US" sz="2400"/>
              <a:t>Biorefinery</a:t>
            </a:r>
            <a:br>
              <a:rPr lang="en-US" altLang="en-US" sz="2400"/>
            </a:br>
            <a:r>
              <a:rPr lang="en-US" altLang="en-US" sz="2400"/>
              <a:t>Complex</a:t>
            </a:r>
          </a:p>
        </p:txBody>
      </p:sp>
      <p:sp>
        <p:nvSpPr>
          <p:cNvPr id="6149" name="AutoShape 9"/>
          <p:cNvSpPr>
            <a:spLocks noChangeArrowheads="1"/>
          </p:cNvSpPr>
          <p:nvPr/>
        </p:nvSpPr>
        <p:spPr bwMode="auto">
          <a:xfrm>
            <a:off x="4724400" y="304800"/>
            <a:ext cx="3656013" cy="1279525"/>
          </a:xfrm>
          <a:prstGeom prst="roundRect">
            <a:avLst>
              <a:gd name="adj" fmla="val 16667"/>
            </a:avLst>
          </a:prstGeom>
          <a:solidFill>
            <a:srgbClr val="FFCC99"/>
          </a:solidFill>
          <a:ln w="38100">
            <a:solidFill>
              <a:srgbClr val="003300"/>
            </a:solidFill>
            <a:round/>
            <a:headEnd/>
            <a:tailEnd/>
          </a:ln>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70000"/>
              </a:lnSpc>
            </a:pPr>
            <a:r>
              <a:rPr lang="en-US" altLang="en-US" sz="4400" b="1">
                <a:solidFill>
                  <a:schemeClr val="tx2"/>
                </a:solidFill>
                <a:latin typeface="Trebuchet MS" pitchFamily="34" charset="0"/>
              </a:rPr>
              <a:t>The</a:t>
            </a:r>
            <a:br>
              <a:rPr lang="en-US" altLang="en-US" sz="4400" b="1">
                <a:solidFill>
                  <a:schemeClr val="tx2"/>
                </a:solidFill>
                <a:latin typeface="Trebuchet MS" pitchFamily="34" charset="0"/>
              </a:rPr>
            </a:br>
            <a:r>
              <a:rPr lang="en-US" altLang="en-US" sz="4400" b="1">
                <a:solidFill>
                  <a:schemeClr val="tx2"/>
                </a:solidFill>
                <a:latin typeface="Trebuchet MS" pitchFamily="34" charset="0"/>
              </a:rPr>
              <a:t>Future?</a:t>
            </a:r>
          </a:p>
        </p:txBody>
      </p:sp>
      <p:sp>
        <p:nvSpPr>
          <p:cNvPr id="4106" name="Rectangle 10"/>
          <p:cNvSpPr>
            <a:spLocks noChangeArrowheads="1"/>
          </p:cNvSpPr>
          <p:nvPr/>
        </p:nvSpPr>
        <p:spPr bwMode="auto">
          <a:xfrm>
            <a:off x="5791200" y="4343400"/>
            <a:ext cx="2514600" cy="1828800"/>
          </a:xfrm>
          <a:prstGeom prst="rect">
            <a:avLst/>
          </a:prstGeom>
          <a:solidFill>
            <a:schemeClr val="accent1">
              <a:alpha val="50195"/>
            </a:schemeClr>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b="1"/>
              <a:t>Solid Fuel</a:t>
            </a:r>
            <a:br>
              <a:rPr lang="en-US" altLang="en-US" sz="2400" b="1"/>
            </a:br>
            <a:r>
              <a:rPr lang="en-US" altLang="en-US" sz="2400" b="1"/>
              <a:t>(Uranium)</a:t>
            </a:r>
          </a:p>
          <a:p>
            <a:r>
              <a:rPr lang="en-US" altLang="en-US" sz="2400" b="1">
                <a:sym typeface="Symbol" pitchFamily="18" charset="2"/>
              </a:rPr>
              <a:t></a:t>
            </a:r>
            <a:endParaRPr lang="en-US" altLang="en-US" sz="2400" b="1"/>
          </a:p>
          <a:p>
            <a:r>
              <a:rPr lang="en-US" altLang="en-US" sz="2400" b="1"/>
              <a:t>Electricity</a:t>
            </a:r>
          </a:p>
        </p:txBody>
      </p:sp>
      <p:grpSp>
        <p:nvGrpSpPr>
          <p:cNvPr id="2" name="Group 14"/>
          <p:cNvGrpSpPr>
            <a:grpSpLocks/>
          </p:cNvGrpSpPr>
          <p:nvPr/>
        </p:nvGrpSpPr>
        <p:grpSpPr bwMode="auto">
          <a:xfrm>
            <a:off x="838200" y="1752600"/>
            <a:ext cx="4953000" cy="2590800"/>
            <a:chOff x="528" y="1104"/>
            <a:chExt cx="3120" cy="1632"/>
          </a:xfrm>
        </p:grpSpPr>
        <p:sp>
          <p:nvSpPr>
            <p:cNvPr id="6152" name="Rectangle 11"/>
            <p:cNvSpPr>
              <a:spLocks noChangeArrowheads="1"/>
            </p:cNvSpPr>
            <p:nvPr/>
          </p:nvSpPr>
          <p:spPr bwMode="auto">
            <a:xfrm>
              <a:off x="528" y="1104"/>
              <a:ext cx="2064" cy="1296"/>
            </a:xfrm>
            <a:prstGeom prst="rect">
              <a:avLst/>
            </a:prstGeom>
            <a:solidFill>
              <a:schemeClr val="accent1">
                <a:alpha val="50195"/>
              </a:schemeClr>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b="1"/>
                <a:t>Solid Fuel (Biomass)</a:t>
              </a:r>
              <a:br>
                <a:rPr lang="en-US" altLang="en-US" sz="2400" b="1"/>
              </a:br>
              <a:r>
                <a:rPr lang="en-US" altLang="en-US" sz="2400" b="1"/>
                <a:t>+ Electricity</a:t>
              </a:r>
            </a:p>
            <a:p>
              <a:r>
                <a:rPr lang="en-US" altLang="en-US" sz="2400" b="1">
                  <a:sym typeface="Symbol" pitchFamily="18" charset="2"/>
                </a:rPr>
                <a:t></a:t>
              </a:r>
              <a:endParaRPr lang="en-US" altLang="en-US" sz="2400" b="1"/>
            </a:p>
            <a:p>
              <a:r>
                <a:rPr lang="en-US" altLang="en-US" sz="2400" b="1"/>
                <a:t>Liquid Fuel (Ethanol)</a:t>
              </a:r>
              <a:br>
                <a:rPr lang="en-US" altLang="en-US" sz="2400" b="1"/>
              </a:br>
              <a:r>
                <a:rPr lang="en-US" altLang="en-US" sz="2400" b="1"/>
                <a:t>+ Biochemicals</a:t>
              </a:r>
            </a:p>
          </p:txBody>
        </p:sp>
        <p:sp>
          <p:nvSpPr>
            <p:cNvPr id="6153" name="AutoShape 13"/>
            <p:cNvSpPr>
              <a:spLocks noChangeArrowheads="1"/>
            </p:cNvSpPr>
            <p:nvPr/>
          </p:nvSpPr>
          <p:spPr bwMode="auto">
            <a:xfrm rot="2100000">
              <a:off x="2544" y="2448"/>
              <a:ext cx="1104" cy="288"/>
            </a:xfrm>
            <a:prstGeom prst="leftArrow">
              <a:avLst>
                <a:gd name="adj1" fmla="val 52778"/>
                <a:gd name="adj2" fmla="val 120484"/>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1+#ppt_w/2"/>
                                          </p:val>
                                        </p:tav>
                                        <p:tav tm="100000">
                                          <p:val>
                                            <p:strVal val="#ppt_x"/>
                                          </p:val>
                                        </p:tav>
                                      </p:tavLst>
                                    </p:anim>
                                    <p:anim calcmode="lin" valueType="num">
                                      <p:cBhvr additive="base">
                                        <p:cTn id="14"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dissolve">
                                      <p:cBhvr>
                                        <p:cTn id="19" dur="500"/>
                                        <p:tgtEl>
                                          <p:spTgt spid="41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autoUpdateAnimBg="0"/>
      <p:bldP spid="4103" grpId="0" animBg="1" autoUpdateAnimBg="0"/>
      <p:bldP spid="410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8600" y="381000"/>
            <a:ext cx="8755063" cy="6288088"/>
            <a:chOff x="144" y="240"/>
            <a:chExt cx="5515" cy="3961"/>
          </a:xfrm>
        </p:grpSpPr>
        <p:graphicFrame>
          <p:nvGraphicFramePr>
            <p:cNvPr id="2050" name="Object 5"/>
            <p:cNvGraphicFramePr>
              <a:graphicFrameLocks noChangeAspect="1"/>
            </p:cNvGraphicFramePr>
            <p:nvPr/>
          </p:nvGraphicFramePr>
          <p:xfrm>
            <a:off x="144" y="240"/>
            <a:ext cx="5515" cy="3805"/>
          </p:xfrm>
          <a:graphic>
            <a:graphicData uri="http://schemas.openxmlformats.org/presentationml/2006/ole">
              <mc:AlternateContent xmlns:mc="http://schemas.openxmlformats.org/markup-compatibility/2006">
                <mc:Choice xmlns:v="urn:schemas-microsoft-com:vml" Requires="v">
                  <p:oleObj spid="_x0000_s2056" name="Worksheet" r:id="rId3" imgW="8753675" imgH="6039184" progId="Excel.Sheet.8">
                    <p:embed/>
                  </p:oleObj>
                </mc:Choice>
                <mc:Fallback>
                  <p:oleObj name="Worksheet" r:id="rId3" imgW="8753675" imgH="6039184"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240"/>
                          <a:ext cx="5515" cy="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6"/>
            <p:cNvSpPr>
              <a:spLocks noChangeArrowheads="1"/>
            </p:cNvSpPr>
            <p:nvPr/>
          </p:nvSpPr>
          <p:spPr bwMode="auto">
            <a:xfrm>
              <a:off x="767" y="4041"/>
              <a:ext cx="4371" cy="160"/>
            </a:xfrm>
            <a:prstGeom prst="rect">
              <a:avLst/>
            </a:prstGeom>
            <a:solidFill>
              <a:srgbClr val="CCFFCC"/>
            </a:solidFill>
            <a:ln w="9525">
              <a:solidFill>
                <a:schemeClr val="tx1"/>
              </a:solidFill>
              <a:miter lim="800000"/>
              <a:headEnd type="none" w="lg" len="lg"/>
              <a:tailEnd/>
            </a:ln>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1000">
                  <a:latin typeface="Times New Roman" pitchFamily="18" charset="0"/>
                </a:rPr>
                <a:t>Source: </a:t>
              </a:r>
              <a:r>
                <a:rPr lang="en-US" altLang="en-US" sz="1000"/>
                <a:t>http://www.inflationdata.com/inflation/Inflation_Rate/Historical_Oil_Prices_Table.asp accessed February 10, 2009</a:t>
              </a:r>
            </a:p>
          </p:txBody>
        </p:sp>
      </p:grpSp>
      <p:sp>
        <p:nvSpPr>
          <p:cNvPr id="2052" name="Rectangle 2"/>
          <p:cNvSpPr>
            <a:spLocks noGrp="1" noChangeArrowheads="1"/>
          </p:cNvSpPr>
          <p:nvPr>
            <p:ph type="title" idx="4294967295"/>
          </p:nvPr>
        </p:nvSpPr>
        <p:spPr>
          <a:xfrm>
            <a:off x="685800" y="304800"/>
            <a:ext cx="7772400" cy="1143000"/>
          </a:xfrm>
          <a:ln>
            <a:solidFill>
              <a:schemeClr val="tx1"/>
            </a:solidFill>
            <a:miter lim="800000"/>
            <a:headEnd/>
            <a:tailEnd/>
          </a:ln>
        </p:spPr>
        <p:txBody>
          <a:bodyPr/>
          <a:lstStyle/>
          <a:p>
            <a:r>
              <a:rPr lang="en-US" altLang="en-US" sz="4000" smtClean="0"/>
              <a:t>When to Consider Bioprocesses</a:t>
            </a:r>
            <a:endParaRPr lang="en-US" altLang="en-US" smtClean="0"/>
          </a:p>
        </p:txBody>
      </p:sp>
      <p:sp>
        <p:nvSpPr>
          <p:cNvPr id="59399" name="AutoShape 7"/>
          <p:cNvSpPr>
            <a:spLocks/>
          </p:cNvSpPr>
          <p:nvPr/>
        </p:nvSpPr>
        <p:spPr bwMode="auto">
          <a:xfrm>
            <a:off x="2438400" y="1981200"/>
            <a:ext cx="801688" cy="482600"/>
          </a:xfrm>
          <a:prstGeom prst="borderCallout2">
            <a:avLst>
              <a:gd name="adj1" fmla="val 23685"/>
              <a:gd name="adj2" fmla="val 109505"/>
              <a:gd name="adj3" fmla="val 23685"/>
              <a:gd name="adj4" fmla="val 176435"/>
              <a:gd name="adj5" fmla="val -71380"/>
              <a:gd name="adj6" fmla="val 249903"/>
            </a:avLst>
          </a:prstGeom>
          <a:solidFill>
            <a:srgbClr val="CCFFCC"/>
          </a:solidFill>
          <a:ln w="25400">
            <a:solidFill>
              <a:schemeClr val="tx1"/>
            </a:solidFill>
            <a:miter lim="800000"/>
            <a:headEnd/>
            <a:tailEnd type="stealth" w="lg" len="lg"/>
          </a:ln>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Here</a:t>
            </a:r>
          </a:p>
        </p:txBody>
      </p:sp>
      <p:sp>
        <p:nvSpPr>
          <p:cNvPr id="59400" name="AutoShape 8"/>
          <p:cNvSpPr>
            <a:spLocks/>
          </p:cNvSpPr>
          <p:nvPr/>
        </p:nvSpPr>
        <p:spPr bwMode="auto">
          <a:xfrm>
            <a:off x="6477000" y="1981200"/>
            <a:ext cx="801688" cy="482600"/>
          </a:xfrm>
          <a:prstGeom prst="borderCallout2">
            <a:avLst>
              <a:gd name="adj1" fmla="val 23685"/>
              <a:gd name="adj2" fmla="val 109505"/>
              <a:gd name="adj3" fmla="val 23685"/>
              <a:gd name="adj4" fmla="val 158417"/>
              <a:gd name="adj5" fmla="val -86843"/>
              <a:gd name="adj6" fmla="val 211880"/>
            </a:avLst>
          </a:prstGeom>
          <a:solidFill>
            <a:srgbClr val="CCFFCC"/>
          </a:solidFill>
          <a:ln w="25400">
            <a:solidFill>
              <a:schemeClr val="tx1"/>
            </a:solidFill>
            <a:miter lim="800000"/>
            <a:headEnd/>
            <a:tailEnd type="stealth" w="lg" len="lg"/>
          </a:ln>
        </p:spPr>
        <p:txBody>
          <a:bodyPr wrap="none"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latin typeface="Times New Roman" pitchFamily="18" charset="0"/>
              </a:rPr>
              <a: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93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autoUpdateAnimBg="0"/>
      <p:bldP spid="5940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228600"/>
            <a:ext cx="9064625"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Lst>
        </p:spPr>
      </p:pic>
      <p:sp>
        <p:nvSpPr>
          <p:cNvPr id="32771" name="Rectangle 6"/>
          <p:cNvSpPr>
            <a:spLocks noChangeArrowheads="1"/>
          </p:cNvSpPr>
          <p:nvPr/>
        </p:nvSpPr>
        <p:spPr bwMode="auto">
          <a:xfrm>
            <a:off x="228600" y="6248400"/>
            <a:ext cx="8763000" cy="406400"/>
          </a:xfrm>
          <a:prstGeom prst="rect">
            <a:avLst/>
          </a:prstGeom>
          <a:solidFill>
            <a:srgbClr val="CCFFCC"/>
          </a:solidFill>
          <a:ln w="9525">
            <a:solidFill>
              <a:schemeClr val="tx1"/>
            </a:solidFill>
            <a:miter lim="800000"/>
            <a:headEnd type="none" w="lg" len="lg"/>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1000">
                <a:latin typeface="Times New Roman" pitchFamily="18" charset="0"/>
              </a:rPr>
              <a:t>Source: </a:t>
            </a:r>
            <a:r>
              <a:rPr lang="en-US" altLang="en-US" sz="1000" i="1">
                <a:latin typeface="Times New Roman" pitchFamily="18" charset="0"/>
              </a:rPr>
              <a:t>Top Value Added Chemicals from Biomass Volume I—Results of Screening for Potential Candidates from Sugars and Synthesis Gas</a:t>
            </a:r>
            <a:r>
              <a:rPr lang="en-US" altLang="en-US" sz="1000">
                <a:latin typeface="Times New Roman" pitchFamily="18" charset="0"/>
              </a:rPr>
              <a:t>, T. Werpy and G. Petersen, Editors, Pacific Northwest National Laboratory (PNNL) and National Renewable Energy Laboratory (NREL), 2004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sz="4000" smtClean="0"/>
              <a:t>In Summary</a:t>
            </a:r>
            <a:endParaRPr lang="en-US" altLang="en-US" smtClean="0"/>
          </a:p>
        </p:txBody>
      </p:sp>
      <p:sp>
        <p:nvSpPr>
          <p:cNvPr id="33795" name="Rectangle 3"/>
          <p:cNvSpPr>
            <a:spLocks noGrp="1" noChangeArrowheads="1"/>
          </p:cNvSpPr>
          <p:nvPr>
            <p:ph idx="4294967295"/>
          </p:nvPr>
        </p:nvSpPr>
        <p:spPr/>
        <p:txBody>
          <a:bodyPr tIns="274320"/>
          <a:lstStyle/>
          <a:p>
            <a:pPr>
              <a:lnSpc>
                <a:spcPts val="3200"/>
              </a:lnSpc>
              <a:spcBef>
                <a:spcPts val="1000"/>
              </a:spcBef>
            </a:pPr>
            <a:r>
              <a:rPr lang="en-US" altLang="en-US" smtClean="0"/>
              <a:t>Bioprocesses have been and will continue to be important for the production of foods and medicines</a:t>
            </a:r>
          </a:p>
          <a:p>
            <a:pPr>
              <a:lnSpc>
                <a:spcPts val="3200"/>
              </a:lnSpc>
              <a:spcBef>
                <a:spcPts val="1000"/>
              </a:spcBef>
            </a:pPr>
            <a:r>
              <a:rPr lang="en-US" altLang="en-US" smtClean="0"/>
              <a:t>Bioprocesses have an uncertain future in the production of fuels</a:t>
            </a:r>
          </a:p>
          <a:p>
            <a:pPr>
              <a:lnSpc>
                <a:spcPts val="3200"/>
              </a:lnSpc>
              <a:spcBef>
                <a:spcPts val="1000"/>
              </a:spcBef>
            </a:pPr>
            <a:r>
              <a:rPr lang="en-US" altLang="en-US" smtClean="0"/>
              <a:t>Bioprocesses are likely to become more important in the production of fine and commodity chemicals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D:\My Documents\2009 Documents\090210 UIC Bioprocessing Presentation\Images\Blair-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8"/>
          <p:cNvGrpSpPr>
            <a:grpSpLocks/>
          </p:cNvGrpSpPr>
          <p:nvPr/>
        </p:nvGrpSpPr>
        <p:grpSpPr bwMode="auto">
          <a:xfrm>
            <a:off x="2286000" y="2133600"/>
            <a:ext cx="1600200" cy="3524250"/>
            <a:chOff x="1440" y="1344"/>
            <a:chExt cx="1008" cy="2220"/>
          </a:xfrm>
        </p:grpSpPr>
        <p:sp>
          <p:nvSpPr>
            <p:cNvPr id="7207" name="AutoShape 64"/>
            <p:cNvSpPr>
              <a:spLocks noChangeArrowheads="1"/>
            </p:cNvSpPr>
            <p:nvPr/>
          </p:nvSpPr>
          <p:spPr bwMode="auto">
            <a:xfrm rot="-9600000">
              <a:off x="1494" y="3345"/>
              <a:ext cx="192" cy="219"/>
            </a:xfrm>
            <a:prstGeom prst="downArrow">
              <a:avLst>
                <a:gd name="adj1" fmla="val 42565"/>
                <a:gd name="adj2" fmla="val 49031"/>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sp>
          <p:nvSpPr>
            <p:cNvPr id="7208" name="Rectangle 23"/>
            <p:cNvSpPr>
              <a:spLocks noChangeArrowheads="1"/>
            </p:cNvSpPr>
            <p:nvPr/>
          </p:nvSpPr>
          <p:spPr bwMode="auto">
            <a:xfrm>
              <a:off x="1440" y="2784"/>
              <a:ext cx="1008" cy="57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Animal</a:t>
              </a:r>
              <a:br>
                <a:rPr lang="en-US" altLang="en-US" sz="2400"/>
              </a:br>
              <a:r>
                <a:rPr lang="en-US" altLang="en-US" sz="2400"/>
                <a:t>Feed</a:t>
              </a:r>
            </a:p>
          </p:txBody>
        </p:sp>
        <p:sp>
          <p:nvSpPr>
            <p:cNvPr id="7209" name="AutoShape 24"/>
            <p:cNvSpPr>
              <a:spLocks noChangeArrowheads="1"/>
            </p:cNvSpPr>
            <p:nvPr/>
          </p:nvSpPr>
          <p:spPr bwMode="auto">
            <a:xfrm>
              <a:off x="1536" y="2352"/>
              <a:ext cx="192" cy="432"/>
            </a:xfrm>
            <a:prstGeom prst="downArrow">
              <a:avLst>
                <a:gd name="adj1" fmla="val 50000"/>
                <a:gd name="adj2" fmla="val 56250"/>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sp>
          <p:nvSpPr>
            <p:cNvPr id="7210" name="AutoShape 25"/>
            <p:cNvSpPr>
              <a:spLocks noChangeArrowheads="1"/>
            </p:cNvSpPr>
            <p:nvPr/>
          </p:nvSpPr>
          <p:spPr bwMode="auto">
            <a:xfrm rot="1200000">
              <a:off x="2160" y="1344"/>
              <a:ext cx="192" cy="1488"/>
            </a:xfrm>
            <a:prstGeom prst="downArrow">
              <a:avLst>
                <a:gd name="adj1" fmla="val 45833"/>
                <a:gd name="adj2" fmla="val 62502"/>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3" name="Group 67"/>
          <p:cNvGrpSpPr>
            <a:grpSpLocks/>
          </p:cNvGrpSpPr>
          <p:nvPr/>
        </p:nvGrpSpPr>
        <p:grpSpPr bwMode="auto">
          <a:xfrm>
            <a:off x="1219200" y="3657600"/>
            <a:ext cx="1600200" cy="2514600"/>
            <a:chOff x="768" y="2304"/>
            <a:chExt cx="1008" cy="1584"/>
          </a:xfrm>
        </p:grpSpPr>
        <p:sp>
          <p:nvSpPr>
            <p:cNvPr id="7205" name="AutoShape 62"/>
            <p:cNvSpPr>
              <a:spLocks noChangeArrowheads="1"/>
            </p:cNvSpPr>
            <p:nvPr/>
          </p:nvSpPr>
          <p:spPr bwMode="auto">
            <a:xfrm>
              <a:off x="1152" y="2304"/>
              <a:ext cx="192" cy="1200"/>
            </a:xfrm>
            <a:prstGeom prst="downArrow">
              <a:avLst>
                <a:gd name="adj1" fmla="val 50000"/>
                <a:gd name="adj2" fmla="val 69792"/>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sp>
          <p:nvSpPr>
            <p:cNvPr id="7206" name="Rectangle 61"/>
            <p:cNvSpPr>
              <a:spLocks noChangeArrowheads="1"/>
            </p:cNvSpPr>
            <p:nvPr/>
          </p:nvSpPr>
          <p:spPr bwMode="auto">
            <a:xfrm>
              <a:off x="768" y="3504"/>
              <a:ext cx="1008" cy="384"/>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Corn Oil</a:t>
              </a:r>
            </a:p>
          </p:txBody>
        </p:sp>
      </p:grpSp>
      <p:sp>
        <p:nvSpPr>
          <p:cNvPr id="7173" name="AutoShape 57"/>
          <p:cNvSpPr>
            <a:spLocks noChangeArrowheads="1"/>
          </p:cNvSpPr>
          <p:nvPr/>
        </p:nvSpPr>
        <p:spPr bwMode="auto">
          <a:xfrm>
            <a:off x="5562600" y="304800"/>
            <a:ext cx="2743200" cy="1279525"/>
          </a:xfrm>
          <a:prstGeom prst="roundRect">
            <a:avLst>
              <a:gd name="adj" fmla="val 16667"/>
            </a:avLst>
          </a:prstGeom>
          <a:solidFill>
            <a:srgbClr val="FFCC99"/>
          </a:solidFill>
          <a:ln w="38100">
            <a:solidFill>
              <a:srgbClr val="003300"/>
            </a:solidFill>
            <a:round/>
            <a:headEnd/>
            <a:tailEnd/>
          </a:ln>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70000"/>
              </a:lnSpc>
            </a:pPr>
            <a:r>
              <a:rPr lang="en-US" altLang="en-US" sz="4400" b="1">
                <a:solidFill>
                  <a:schemeClr val="tx2"/>
                </a:solidFill>
                <a:latin typeface="Trebuchet MS" pitchFamily="34" charset="0"/>
              </a:rPr>
              <a:t>Products</a:t>
            </a:r>
          </a:p>
        </p:txBody>
      </p:sp>
      <p:grpSp>
        <p:nvGrpSpPr>
          <p:cNvPr id="4" name="Group 33"/>
          <p:cNvGrpSpPr>
            <a:grpSpLocks/>
          </p:cNvGrpSpPr>
          <p:nvPr/>
        </p:nvGrpSpPr>
        <p:grpSpPr bwMode="auto">
          <a:xfrm>
            <a:off x="1295400" y="2438400"/>
            <a:ext cx="1600200" cy="1295400"/>
            <a:chOff x="816" y="1536"/>
            <a:chExt cx="1008" cy="816"/>
          </a:xfrm>
        </p:grpSpPr>
        <p:sp>
          <p:nvSpPr>
            <p:cNvPr id="7203" name="Rectangle 15"/>
            <p:cNvSpPr>
              <a:spLocks noChangeArrowheads="1"/>
            </p:cNvSpPr>
            <p:nvPr/>
          </p:nvSpPr>
          <p:spPr bwMode="auto">
            <a:xfrm>
              <a:off x="816" y="1968"/>
              <a:ext cx="1008" cy="384"/>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Milling</a:t>
              </a:r>
            </a:p>
          </p:txBody>
        </p:sp>
        <p:sp>
          <p:nvSpPr>
            <p:cNvPr id="7204" name="AutoShape 27"/>
            <p:cNvSpPr>
              <a:spLocks noChangeArrowheads="1"/>
            </p:cNvSpPr>
            <p:nvPr/>
          </p:nvSpPr>
          <p:spPr bwMode="auto">
            <a:xfrm>
              <a:off x="1200" y="1536"/>
              <a:ext cx="192" cy="432"/>
            </a:xfrm>
            <a:prstGeom prst="downArrow">
              <a:avLst>
                <a:gd name="adj1" fmla="val 50000"/>
                <a:gd name="adj2" fmla="val 56250"/>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5" name="Group 39"/>
          <p:cNvGrpSpPr>
            <a:grpSpLocks/>
          </p:cNvGrpSpPr>
          <p:nvPr/>
        </p:nvGrpSpPr>
        <p:grpSpPr bwMode="auto">
          <a:xfrm>
            <a:off x="3124200" y="1676400"/>
            <a:ext cx="1600200" cy="1568450"/>
            <a:chOff x="1968" y="1056"/>
            <a:chExt cx="1008" cy="988"/>
          </a:xfrm>
        </p:grpSpPr>
        <p:sp>
          <p:nvSpPr>
            <p:cNvPr id="7201" name="Rectangle 17"/>
            <p:cNvSpPr>
              <a:spLocks noChangeArrowheads="1"/>
            </p:cNvSpPr>
            <p:nvPr/>
          </p:nvSpPr>
          <p:spPr bwMode="auto">
            <a:xfrm>
              <a:off x="1968" y="1056"/>
              <a:ext cx="1008" cy="384"/>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Ethanol</a:t>
              </a:r>
            </a:p>
          </p:txBody>
        </p:sp>
        <p:sp>
          <p:nvSpPr>
            <p:cNvPr id="7202" name="AutoShape 37"/>
            <p:cNvSpPr>
              <a:spLocks noChangeArrowheads="1"/>
            </p:cNvSpPr>
            <p:nvPr/>
          </p:nvSpPr>
          <p:spPr bwMode="auto">
            <a:xfrm rot="9600000">
              <a:off x="2636" y="1420"/>
              <a:ext cx="192" cy="624"/>
            </a:xfrm>
            <a:prstGeom prst="downArrow">
              <a:avLst>
                <a:gd name="adj1" fmla="val 43750"/>
                <a:gd name="adj2" fmla="val 68747"/>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6" name="Group 34"/>
          <p:cNvGrpSpPr>
            <a:grpSpLocks/>
          </p:cNvGrpSpPr>
          <p:nvPr/>
        </p:nvGrpSpPr>
        <p:grpSpPr bwMode="auto">
          <a:xfrm>
            <a:off x="1295400" y="1295400"/>
            <a:ext cx="1600200" cy="1295400"/>
            <a:chOff x="816" y="816"/>
            <a:chExt cx="1008" cy="816"/>
          </a:xfrm>
        </p:grpSpPr>
        <p:sp>
          <p:nvSpPr>
            <p:cNvPr id="7199" name="Rectangle 14"/>
            <p:cNvSpPr>
              <a:spLocks noChangeArrowheads="1"/>
            </p:cNvSpPr>
            <p:nvPr/>
          </p:nvSpPr>
          <p:spPr bwMode="auto">
            <a:xfrm>
              <a:off x="816" y="1248"/>
              <a:ext cx="1008" cy="384"/>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Steeping</a:t>
              </a:r>
            </a:p>
          </p:txBody>
        </p:sp>
        <p:sp>
          <p:nvSpPr>
            <p:cNvPr id="7200" name="AutoShape 32"/>
            <p:cNvSpPr>
              <a:spLocks noChangeArrowheads="1"/>
            </p:cNvSpPr>
            <p:nvPr/>
          </p:nvSpPr>
          <p:spPr bwMode="auto">
            <a:xfrm>
              <a:off x="1200" y="816"/>
              <a:ext cx="192" cy="432"/>
            </a:xfrm>
            <a:prstGeom prst="downArrow">
              <a:avLst>
                <a:gd name="adj1" fmla="val 50000"/>
                <a:gd name="adj2" fmla="val 56250"/>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sp>
        <p:nvSpPr>
          <p:cNvPr id="15373" name="Rectangle 13"/>
          <p:cNvSpPr>
            <a:spLocks noChangeArrowheads="1"/>
          </p:cNvSpPr>
          <p:nvPr/>
        </p:nvSpPr>
        <p:spPr bwMode="auto">
          <a:xfrm>
            <a:off x="1295400" y="609600"/>
            <a:ext cx="1600200" cy="914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Corn</a:t>
            </a:r>
            <a:br>
              <a:rPr lang="en-US" altLang="en-US" sz="2400"/>
            </a:br>
            <a:r>
              <a:rPr lang="en-US" altLang="en-US" sz="2400"/>
              <a:t>Receiving</a:t>
            </a:r>
          </a:p>
        </p:txBody>
      </p:sp>
      <p:grpSp>
        <p:nvGrpSpPr>
          <p:cNvPr id="7" name="Group 50"/>
          <p:cNvGrpSpPr>
            <a:grpSpLocks/>
          </p:cNvGrpSpPr>
          <p:nvPr/>
        </p:nvGrpSpPr>
        <p:grpSpPr bwMode="auto">
          <a:xfrm>
            <a:off x="4114800" y="3733800"/>
            <a:ext cx="1600200" cy="1600200"/>
            <a:chOff x="2592" y="2352"/>
            <a:chExt cx="1008" cy="1008"/>
          </a:xfrm>
        </p:grpSpPr>
        <p:sp>
          <p:nvSpPr>
            <p:cNvPr id="7197" name="Rectangle 22"/>
            <p:cNvSpPr>
              <a:spLocks noChangeArrowheads="1"/>
            </p:cNvSpPr>
            <p:nvPr/>
          </p:nvSpPr>
          <p:spPr bwMode="auto">
            <a:xfrm>
              <a:off x="2592" y="2784"/>
              <a:ext cx="1008" cy="57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Corn</a:t>
              </a:r>
              <a:br>
                <a:rPr lang="en-US" altLang="en-US" sz="2400"/>
              </a:br>
              <a:r>
                <a:rPr lang="en-US" altLang="en-US" sz="2400"/>
                <a:t>Syrups</a:t>
              </a:r>
            </a:p>
          </p:txBody>
        </p:sp>
        <p:sp>
          <p:nvSpPr>
            <p:cNvPr id="7198" name="AutoShape 35"/>
            <p:cNvSpPr>
              <a:spLocks noChangeArrowheads="1"/>
            </p:cNvSpPr>
            <p:nvPr/>
          </p:nvSpPr>
          <p:spPr bwMode="auto">
            <a:xfrm>
              <a:off x="2976" y="2352"/>
              <a:ext cx="192" cy="432"/>
            </a:xfrm>
            <a:prstGeom prst="downArrow">
              <a:avLst>
                <a:gd name="adj1" fmla="val 50000"/>
                <a:gd name="adj2" fmla="val 56250"/>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8" name="Group 65"/>
          <p:cNvGrpSpPr>
            <a:grpSpLocks/>
          </p:cNvGrpSpPr>
          <p:nvPr/>
        </p:nvGrpSpPr>
        <p:grpSpPr bwMode="auto">
          <a:xfrm>
            <a:off x="5105400" y="1524000"/>
            <a:ext cx="1600200" cy="1870075"/>
            <a:chOff x="3216" y="960"/>
            <a:chExt cx="1008" cy="1178"/>
          </a:xfrm>
        </p:grpSpPr>
        <p:sp>
          <p:nvSpPr>
            <p:cNvPr id="7195" name="Rectangle 19"/>
            <p:cNvSpPr>
              <a:spLocks noChangeArrowheads="1"/>
            </p:cNvSpPr>
            <p:nvPr/>
          </p:nvSpPr>
          <p:spPr bwMode="auto">
            <a:xfrm>
              <a:off x="3216" y="960"/>
              <a:ext cx="1008" cy="57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Amino</a:t>
              </a:r>
              <a:br>
                <a:rPr lang="en-US" altLang="en-US" sz="2400"/>
              </a:br>
              <a:r>
                <a:rPr lang="en-US" altLang="en-US" sz="2400"/>
                <a:t>Acids</a:t>
              </a:r>
            </a:p>
          </p:txBody>
        </p:sp>
        <p:sp>
          <p:nvSpPr>
            <p:cNvPr id="7196" name="AutoShape 38"/>
            <p:cNvSpPr>
              <a:spLocks noChangeArrowheads="1"/>
            </p:cNvSpPr>
            <p:nvPr/>
          </p:nvSpPr>
          <p:spPr bwMode="auto">
            <a:xfrm rot="-9600000">
              <a:off x="3348" y="1514"/>
              <a:ext cx="192" cy="624"/>
            </a:xfrm>
            <a:prstGeom prst="downArrow">
              <a:avLst>
                <a:gd name="adj1" fmla="val 43750"/>
                <a:gd name="adj2" fmla="val 68747"/>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9" name="Group 42"/>
          <p:cNvGrpSpPr>
            <a:grpSpLocks/>
          </p:cNvGrpSpPr>
          <p:nvPr/>
        </p:nvGrpSpPr>
        <p:grpSpPr bwMode="auto">
          <a:xfrm>
            <a:off x="4114800" y="609600"/>
            <a:ext cx="1600200" cy="2514600"/>
            <a:chOff x="2592" y="384"/>
            <a:chExt cx="1008" cy="1584"/>
          </a:xfrm>
        </p:grpSpPr>
        <p:sp>
          <p:nvSpPr>
            <p:cNvPr id="7193" name="Rectangle 18"/>
            <p:cNvSpPr>
              <a:spLocks noChangeArrowheads="1"/>
            </p:cNvSpPr>
            <p:nvPr/>
          </p:nvSpPr>
          <p:spPr bwMode="auto">
            <a:xfrm>
              <a:off x="2592" y="384"/>
              <a:ext cx="1008" cy="384"/>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Polyols</a:t>
              </a:r>
            </a:p>
          </p:txBody>
        </p:sp>
        <p:sp>
          <p:nvSpPr>
            <p:cNvPr id="7194" name="AutoShape 41"/>
            <p:cNvSpPr>
              <a:spLocks noChangeArrowheads="1"/>
            </p:cNvSpPr>
            <p:nvPr/>
          </p:nvSpPr>
          <p:spPr bwMode="auto">
            <a:xfrm rot="10800000">
              <a:off x="2976" y="768"/>
              <a:ext cx="192" cy="1200"/>
            </a:xfrm>
            <a:prstGeom prst="downArrow">
              <a:avLst>
                <a:gd name="adj1" fmla="val 50000"/>
                <a:gd name="adj2" fmla="val 59375"/>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10" name="Group 51"/>
          <p:cNvGrpSpPr>
            <a:grpSpLocks/>
          </p:cNvGrpSpPr>
          <p:nvPr/>
        </p:nvGrpSpPr>
        <p:grpSpPr bwMode="auto">
          <a:xfrm>
            <a:off x="6934200" y="2286000"/>
            <a:ext cx="1600200" cy="1600200"/>
            <a:chOff x="4368" y="1440"/>
            <a:chExt cx="1008" cy="1008"/>
          </a:xfrm>
        </p:grpSpPr>
        <p:sp>
          <p:nvSpPr>
            <p:cNvPr id="7191" name="Rectangle 21"/>
            <p:cNvSpPr>
              <a:spLocks noChangeArrowheads="1"/>
            </p:cNvSpPr>
            <p:nvPr/>
          </p:nvSpPr>
          <p:spPr bwMode="auto">
            <a:xfrm>
              <a:off x="4368" y="1440"/>
              <a:ext cx="1008" cy="57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Polylactic</a:t>
              </a:r>
              <a:br>
                <a:rPr lang="en-US" altLang="en-US" sz="2400"/>
              </a:br>
              <a:r>
                <a:rPr lang="en-US" altLang="en-US" sz="2400"/>
                <a:t>Acid</a:t>
              </a:r>
            </a:p>
          </p:txBody>
        </p:sp>
        <p:sp>
          <p:nvSpPr>
            <p:cNvPr id="7192" name="AutoShape 49"/>
            <p:cNvSpPr>
              <a:spLocks noChangeArrowheads="1"/>
            </p:cNvSpPr>
            <p:nvPr/>
          </p:nvSpPr>
          <p:spPr bwMode="auto">
            <a:xfrm rot="10800000">
              <a:off x="4752" y="2016"/>
              <a:ext cx="192" cy="432"/>
            </a:xfrm>
            <a:prstGeom prst="downArrow">
              <a:avLst>
                <a:gd name="adj1" fmla="val 50000"/>
                <a:gd name="adj2" fmla="val 56250"/>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11" name="Group 46"/>
          <p:cNvGrpSpPr>
            <a:grpSpLocks/>
          </p:cNvGrpSpPr>
          <p:nvPr/>
        </p:nvGrpSpPr>
        <p:grpSpPr bwMode="auto">
          <a:xfrm>
            <a:off x="5438775" y="3657600"/>
            <a:ext cx="3095625" cy="914400"/>
            <a:chOff x="3426" y="2304"/>
            <a:chExt cx="1950" cy="576"/>
          </a:xfrm>
        </p:grpSpPr>
        <p:sp>
          <p:nvSpPr>
            <p:cNvPr id="7189" name="Rectangle 20"/>
            <p:cNvSpPr>
              <a:spLocks noChangeArrowheads="1"/>
            </p:cNvSpPr>
            <p:nvPr/>
          </p:nvSpPr>
          <p:spPr bwMode="auto">
            <a:xfrm>
              <a:off x="4368" y="2304"/>
              <a:ext cx="1008" cy="57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Lactic</a:t>
              </a:r>
              <a:br>
                <a:rPr lang="en-US" altLang="en-US" sz="2400"/>
              </a:br>
              <a:r>
                <a:rPr lang="en-US" altLang="en-US" sz="2400"/>
                <a:t>Acid</a:t>
              </a:r>
            </a:p>
          </p:txBody>
        </p:sp>
        <p:sp>
          <p:nvSpPr>
            <p:cNvPr id="7190" name="AutoShape 44"/>
            <p:cNvSpPr>
              <a:spLocks noChangeArrowheads="1"/>
            </p:cNvSpPr>
            <p:nvPr/>
          </p:nvSpPr>
          <p:spPr bwMode="auto">
            <a:xfrm rot="-4200000">
              <a:off x="3817" y="1955"/>
              <a:ext cx="192" cy="973"/>
            </a:xfrm>
            <a:prstGeom prst="downArrow">
              <a:avLst>
                <a:gd name="adj1" fmla="val 50000"/>
                <a:gd name="adj2" fmla="val 67194"/>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12" name="Group 58"/>
          <p:cNvGrpSpPr>
            <a:grpSpLocks/>
          </p:cNvGrpSpPr>
          <p:nvPr/>
        </p:nvGrpSpPr>
        <p:grpSpPr bwMode="auto">
          <a:xfrm>
            <a:off x="5676900" y="3162300"/>
            <a:ext cx="2324100" cy="2933700"/>
            <a:chOff x="3576" y="1992"/>
            <a:chExt cx="1464" cy="1848"/>
          </a:xfrm>
        </p:grpSpPr>
        <p:sp>
          <p:nvSpPr>
            <p:cNvPr id="7187" name="Rectangle 53"/>
            <p:cNvSpPr>
              <a:spLocks noChangeArrowheads="1"/>
            </p:cNvSpPr>
            <p:nvPr/>
          </p:nvSpPr>
          <p:spPr bwMode="auto">
            <a:xfrm>
              <a:off x="4032" y="3264"/>
              <a:ext cx="1008" cy="57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Enzymes</a:t>
              </a:r>
              <a:br>
                <a:rPr lang="en-US" altLang="en-US" sz="2400"/>
              </a:br>
              <a:r>
                <a:rPr lang="en-US" altLang="en-US" sz="2400"/>
                <a:t>(Future)</a:t>
              </a:r>
            </a:p>
          </p:txBody>
        </p:sp>
        <p:sp>
          <p:nvSpPr>
            <p:cNvPr id="7188" name="AutoShape 55"/>
            <p:cNvSpPr>
              <a:spLocks noChangeArrowheads="1"/>
            </p:cNvSpPr>
            <p:nvPr/>
          </p:nvSpPr>
          <p:spPr bwMode="auto">
            <a:xfrm rot="-2700000">
              <a:off x="3576" y="1992"/>
              <a:ext cx="192" cy="1488"/>
            </a:xfrm>
            <a:prstGeom prst="downArrow">
              <a:avLst>
                <a:gd name="adj1" fmla="val 45833"/>
                <a:gd name="adj2" fmla="val 62502"/>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grpSp>
      <p:grpSp>
        <p:nvGrpSpPr>
          <p:cNvPr id="13" name="Group 48"/>
          <p:cNvGrpSpPr>
            <a:grpSpLocks/>
          </p:cNvGrpSpPr>
          <p:nvPr/>
        </p:nvGrpSpPr>
        <p:grpSpPr bwMode="auto">
          <a:xfrm>
            <a:off x="2895600" y="3124200"/>
            <a:ext cx="2819400" cy="609600"/>
            <a:chOff x="1824" y="1968"/>
            <a:chExt cx="1776" cy="384"/>
          </a:xfrm>
        </p:grpSpPr>
        <p:sp>
          <p:nvSpPr>
            <p:cNvPr id="7185" name="AutoShape 31"/>
            <p:cNvSpPr>
              <a:spLocks noChangeArrowheads="1"/>
            </p:cNvSpPr>
            <p:nvPr/>
          </p:nvSpPr>
          <p:spPr bwMode="auto">
            <a:xfrm rot="-5400000">
              <a:off x="2112" y="1776"/>
              <a:ext cx="192" cy="768"/>
            </a:xfrm>
            <a:prstGeom prst="downArrow">
              <a:avLst>
                <a:gd name="adj1" fmla="val 48963"/>
                <a:gd name="adj2" fmla="val 76056"/>
              </a:avLst>
            </a:prstGeom>
            <a:solidFill>
              <a:srgbClr val="CCFFCC"/>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endParaRPr lang="en-US" altLang="en-US" sz="2400"/>
            </a:p>
          </p:txBody>
        </p:sp>
        <p:sp>
          <p:nvSpPr>
            <p:cNvPr id="7186" name="Rectangle 16"/>
            <p:cNvSpPr>
              <a:spLocks noChangeArrowheads="1"/>
            </p:cNvSpPr>
            <p:nvPr/>
          </p:nvSpPr>
          <p:spPr bwMode="auto">
            <a:xfrm>
              <a:off x="2592" y="1968"/>
              <a:ext cx="1008" cy="384"/>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Refining</a:t>
              </a:r>
            </a:p>
          </p:txBody>
        </p:sp>
      </p:gr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additive="base">
                                        <p:cTn id="7" dur="500" fill="hold"/>
                                        <p:tgtEl>
                                          <p:spTgt spid="15373"/>
                                        </p:tgtEl>
                                        <p:attrNameLst>
                                          <p:attrName>ppt_x</p:attrName>
                                        </p:attrNameLst>
                                      </p:cBhvr>
                                      <p:tavLst>
                                        <p:tav tm="0">
                                          <p:val>
                                            <p:strVal val="#ppt_x"/>
                                          </p:val>
                                        </p:tav>
                                        <p:tav tm="100000">
                                          <p:val>
                                            <p:strVal val="#ppt_x"/>
                                          </p:val>
                                        </p:tav>
                                      </p:tavLst>
                                    </p:anim>
                                    <p:anim calcmode="lin" valueType="num">
                                      <p:cBhvr additive="base">
                                        <p:cTn id="8" dur="500" fill="hold"/>
                                        <p:tgtEl>
                                          <p:spTgt spid="1537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ppt_x</p:attrName>
                                        </p:attrNameLst>
                                      </p:cBhvr>
                                      <p:tavLst>
                                        <p:tav tm="0">
                                          <p:val>
                                            <p:fltVal val="0.5"/>
                                          </p:val>
                                        </p:tav>
                                        <p:tav tm="100000">
                                          <p:val>
                                            <p:strVal val="#ppt_x"/>
                                          </p:val>
                                        </p:tav>
                                      </p:tavLst>
                                    </p:anim>
                                    <p:anim calcmode="lin" valueType="num">
                                      <p:cBhvr>
                                        <p:cTn id="32"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ppt_x</p:attrName>
                                        </p:attrNameLst>
                                      </p:cBhvr>
                                      <p:tavLst>
                                        <p:tav tm="0">
                                          <p:val>
                                            <p:fltVal val="0.5"/>
                                          </p:val>
                                        </p:tav>
                                        <p:tav tm="100000">
                                          <p:val>
                                            <p:strVal val="#ppt_x"/>
                                          </p:val>
                                        </p:tav>
                                      </p:tavLst>
                                    </p:anim>
                                    <p:anim calcmode="lin" valueType="num">
                                      <p:cBhvr>
                                        <p:cTn id="48"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 calcmode="lin" valueType="num">
                                      <p:cBhvr>
                                        <p:cTn id="55" dur="500" fill="hold"/>
                                        <p:tgtEl>
                                          <p:spTgt spid="11"/>
                                        </p:tgtEl>
                                        <p:attrNameLst>
                                          <p:attrName>ppt_x</p:attrName>
                                        </p:attrNameLst>
                                      </p:cBhvr>
                                      <p:tavLst>
                                        <p:tav tm="0">
                                          <p:val>
                                            <p:fltVal val="0.5"/>
                                          </p:val>
                                        </p:tav>
                                        <p:tav tm="100000">
                                          <p:val>
                                            <p:strVal val="#ppt_x"/>
                                          </p:val>
                                        </p:tav>
                                      </p:tavLst>
                                    </p:anim>
                                    <p:anim calcmode="lin" valueType="num">
                                      <p:cBhvr>
                                        <p:cTn id="56"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528"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528"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 calcmode="lin" valueType="num">
                                      <p:cBhvr>
                                        <p:cTn id="71" dur="500" fill="hold"/>
                                        <p:tgtEl>
                                          <p:spTgt spid="8"/>
                                        </p:tgtEl>
                                        <p:attrNameLst>
                                          <p:attrName>ppt_x</p:attrName>
                                        </p:attrNameLst>
                                      </p:cBhvr>
                                      <p:tavLst>
                                        <p:tav tm="0">
                                          <p:val>
                                            <p:fltVal val="0.5"/>
                                          </p:val>
                                        </p:tav>
                                        <p:tav tm="100000">
                                          <p:val>
                                            <p:strVal val="#ppt_x"/>
                                          </p:val>
                                        </p:tav>
                                      </p:tavLst>
                                    </p:anim>
                                    <p:anim calcmode="lin" valueType="num">
                                      <p:cBhvr>
                                        <p:cTn id="72"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528"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ppt_x</p:attrName>
                                        </p:attrNameLst>
                                      </p:cBhvr>
                                      <p:tavLst>
                                        <p:tav tm="0">
                                          <p:val>
                                            <p:fltVal val="0.5"/>
                                          </p:val>
                                        </p:tav>
                                        <p:tav tm="100000">
                                          <p:val>
                                            <p:strVal val="#ppt_x"/>
                                          </p:val>
                                        </p:tav>
                                      </p:tavLst>
                                    </p:anim>
                                    <p:anim calcmode="lin" valueType="num">
                                      <p:cBhvr>
                                        <p:cTn id="80"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528"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500" fill="hold"/>
                                        <p:tgtEl>
                                          <p:spTgt spid="5"/>
                                        </p:tgtEl>
                                        <p:attrNameLst>
                                          <p:attrName>ppt_w</p:attrName>
                                        </p:attrNameLst>
                                      </p:cBhvr>
                                      <p:tavLst>
                                        <p:tav tm="0">
                                          <p:val>
                                            <p:fltVal val="0"/>
                                          </p:val>
                                        </p:tav>
                                        <p:tav tm="100000">
                                          <p:val>
                                            <p:strVal val="#ppt_w"/>
                                          </p:val>
                                        </p:tav>
                                      </p:tavLst>
                                    </p:anim>
                                    <p:anim calcmode="lin" valueType="num">
                                      <p:cBhvr>
                                        <p:cTn id="86" dur="500" fill="hold"/>
                                        <p:tgtEl>
                                          <p:spTgt spid="5"/>
                                        </p:tgtEl>
                                        <p:attrNameLst>
                                          <p:attrName>ppt_h</p:attrName>
                                        </p:attrNameLst>
                                      </p:cBhvr>
                                      <p:tavLst>
                                        <p:tav tm="0">
                                          <p:val>
                                            <p:fltVal val="0"/>
                                          </p:val>
                                        </p:tav>
                                        <p:tav tm="100000">
                                          <p:val>
                                            <p:strVal val="#ppt_h"/>
                                          </p:val>
                                        </p:tav>
                                      </p:tavLst>
                                    </p:anim>
                                    <p:anim calcmode="lin" valueType="num">
                                      <p:cBhvr>
                                        <p:cTn id="87" dur="500" fill="hold"/>
                                        <p:tgtEl>
                                          <p:spTgt spid="5"/>
                                        </p:tgtEl>
                                        <p:attrNameLst>
                                          <p:attrName>ppt_x</p:attrName>
                                        </p:attrNameLst>
                                      </p:cBhvr>
                                      <p:tavLst>
                                        <p:tav tm="0">
                                          <p:val>
                                            <p:fltVal val="0.5"/>
                                          </p:val>
                                        </p:tav>
                                        <p:tav tm="100000">
                                          <p:val>
                                            <p:strVal val="#ppt_x"/>
                                          </p:val>
                                        </p:tav>
                                      </p:tavLst>
                                    </p:anim>
                                    <p:anim calcmode="lin" valueType="num">
                                      <p:cBhvr>
                                        <p:cTn id="8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528"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fltVal val="0"/>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anim calcmode="lin" valueType="num">
                                      <p:cBhvr>
                                        <p:cTn id="95" dur="500" fill="hold"/>
                                        <p:tgtEl>
                                          <p:spTgt spid="12"/>
                                        </p:tgtEl>
                                        <p:attrNameLst>
                                          <p:attrName>ppt_x</p:attrName>
                                        </p:attrNameLst>
                                      </p:cBhvr>
                                      <p:tavLst>
                                        <p:tav tm="0">
                                          <p:val>
                                            <p:fltVal val="0.5"/>
                                          </p:val>
                                        </p:tav>
                                        <p:tav tm="100000">
                                          <p:val>
                                            <p:strVal val="#ppt_x"/>
                                          </p:val>
                                        </p:tav>
                                      </p:tavLst>
                                    </p:anim>
                                    <p:anim calcmode="lin" valueType="num">
                                      <p:cBhvr>
                                        <p:cTn id="96"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528"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 calcmode="lin" valueType="num">
                                      <p:cBhvr>
                                        <p:cTn id="101" dur="500" fill="hold"/>
                                        <p:tgtEl>
                                          <p:spTgt spid="2"/>
                                        </p:tgtEl>
                                        <p:attrNameLst>
                                          <p:attrName>ppt_w</p:attrName>
                                        </p:attrNameLst>
                                      </p:cBhvr>
                                      <p:tavLst>
                                        <p:tav tm="0">
                                          <p:val>
                                            <p:fltVal val="0"/>
                                          </p:val>
                                        </p:tav>
                                        <p:tav tm="100000">
                                          <p:val>
                                            <p:strVal val="#ppt_w"/>
                                          </p:val>
                                        </p:tav>
                                      </p:tavLst>
                                    </p:anim>
                                    <p:anim calcmode="lin" valueType="num">
                                      <p:cBhvr>
                                        <p:cTn id="102" dur="500" fill="hold"/>
                                        <p:tgtEl>
                                          <p:spTgt spid="2"/>
                                        </p:tgtEl>
                                        <p:attrNameLst>
                                          <p:attrName>ppt_h</p:attrName>
                                        </p:attrNameLst>
                                      </p:cBhvr>
                                      <p:tavLst>
                                        <p:tav tm="0">
                                          <p:val>
                                            <p:fltVal val="0"/>
                                          </p:val>
                                        </p:tav>
                                        <p:tav tm="100000">
                                          <p:val>
                                            <p:strVal val="#ppt_h"/>
                                          </p:val>
                                        </p:tav>
                                      </p:tavLst>
                                    </p:anim>
                                    <p:anim calcmode="lin" valueType="num">
                                      <p:cBhvr>
                                        <p:cTn id="103" dur="500" fill="hold"/>
                                        <p:tgtEl>
                                          <p:spTgt spid="2"/>
                                        </p:tgtEl>
                                        <p:attrNameLst>
                                          <p:attrName>ppt_x</p:attrName>
                                        </p:attrNameLst>
                                      </p:cBhvr>
                                      <p:tavLst>
                                        <p:tav tm="0">
                                          <p:val>
                                            <p:fltVal val="0.5"/>
                                          </p:val>
                                        </p:tav>
                                        <p:tav tm="100000">
                                          <p:val>
                                            <p:strVal val="#ppt_x"/>
                                          </p:val>
                                        </p:tav>
                                      </p:tavLst>
                                    </p:anim>
                                    <p:anim calcmode="lin" valueType="num">
                                      <p:cBhvr>
                                        <p:cTn id="10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5" descr="D:\My Documents\2009 Documents\090210 UIC Bioprocessing Presentation\Images\Blair-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16"/>
          <p:cNvSpPr>
            <a:spLocks noChangeArrowheads="1"/>
          </p:cNvSpPr>
          <p:nvPr/>
        </p:nvSpPr>
        <p:spPr bwMode="auto">
          <a:xfrm>
            <a:off x="4419600" y="304800"/>
            <a:ext cx="3960813" cy="1279525"/>
          </a:xfrm>
          <a:prstGeom prst="roundRect">
            <a:avLst>
              <a:gd name="adj" fmla="val 16667"/>
            </a:avLst>
          </a:prstGeom>
          <a:solidFill>
            <a:srgbClr val="FFCC99"/>
          </a:solidFill>
          <a:ln w="38100">
            <a:solidFill>
              <a:srgbClr val="003300"/>
            </a:solidFill>
            <a:round/>
            <a:headEnd/>
            <a:tailEnd/>
          </a:ln>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nSpc>
                <a:spcPct val="70000"/>
              </a:lnSpc>
            </a:pPr>
            <a:r>
              <a:rPr lang="en-US" altLang="en-US" sz="4400" b="1">
                <a:solidFill>
                  <a:schemeClr val="tx2"/>
                </a:solidFill>
                <a:latin typeface="Trebuchet MS" pitchFamily="34" charset="0"/>
              </a:rPr>
              <a:t>Bioprocesses</a:t>
            </a:r>
          </a:p>
        </p:txBody>
      </p:sp>
      <p:sp>
        <p:nvSpPr>
          <p:cNvPr id="7174" name="Rectangle 6"/>
          <p:cNvSpPr>
            <a:spLocks noChangeArrowheads="1"/>
          </p:cNvSpPr>
          <p:nvPr/>
        </p:nvSpPr>
        <p:spPr bwMode="auto">
          <a:xfrm>
            <a:off x="533400" y="3429000"/>
            <a:ext cx="21336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Corn Steeping</a:t>
            </a:r>
          </a:p>
        </p:txBody>
      </p:sp>
      <p:sp>
        <p:nvSpPr>
          <p:cNvPr id="7175" name="Rectangle 7"/>
          <p:cNvSpPr>
            <a:spLocks noChangeArrowheads="1"/>
          </p:cNvSpPr>
          <p:nvPr/>
        </p:nvSpPr>
        <p:spPr bwMode="auto">
          <a:xfrm>
            <a:off x="2362200" y="4191000"/>
            <a:ext cx="2971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Starch Liquefaction</a:t>
            </a:r>
          </a:p>
        </p:txBody>
      </p:sp>
      <p:sp>
        <p:nvSpPr>
          <p:cNvPr id="7176" name="Rectangle 8"/>
          <p:cNvSpPr>
            <a:spLocks noChangeArrowheads="1"/>
          </p:cNvSpPr>
          <p:nvPr/>
        </p:nvSpPr>
        <p:spPr bwMode="auto">
          <a:xfrm>
            <a:off x="4114800" y="3429000"/>
            <a:ext cx="2971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Saccharification</a:t>
            </a:r>
          </a:p>
        </p:txBody>
      </p:sp>
      <p:sp>
        <p:nvSpPr>
          <p:cNvPr id="7177" name="Rectangle 9"/>
          <p:cNvSpPr>
            <a:spLocks noChangeArrowheads="1"/>
          </p:cNvSpPr>
          <p:nvPr/>
        </p:nvSpPr>
        <p:spPr bwMode="auto">
          <a:xfrm>
            <a:off x="3124200" y="2667000"/>
            <a:ext cx="2971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Ethanol</a:t>
            </a:r>
          </a:p>
        </p:txBody>
      </p:sp>
      <p:sp>
        <p:nvSpPr>
          <p:cNvPr id="7178" name="Rectangle 10"/>
          <p:cNvSpPr>
            <a:spLocks noChangeArrowheads="1"/>
          </p:cNvSpPr>
          <p:nvPr/>
        </p:nvSpPr>
        <p:spPr bwMode="auto">
          <a:xfrm>
            <a:off x="4724400" y="2057400"/>
            <a:ext cx="2971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Lactic Acid</a:t>
            </a:r>
          </a:p>
        </p:txBody>
      </p:sp>
      <p:sp>
        <p:nvSpPr>
          <p:cNvPr id="7179" name="Rectangle 11"/>
          <p:cNvSpPr>
            <a:spLocks noChangeArrowheads="1"/>
          </p:cNvSpPr>
          <p:nvPr/>
        </p:nvSpPr>
        <p:spPr bwMode="auto">
          <a:xfrm>
            <a:off x="3200400" y="1447800"/>
            <a:ext cx="2971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Amino Acids</a:t>
            </a:r>
          </a:p>
        </p:txBody>
      </p:sp>
      <p:sp>
        <p:nvSpPr>
          <p:cNvPr id="7180" name="Rectangle 12"/>
          <p:cNvSpPr>
            <a:spLocks noChangeArrowheads="1"/>
          </p:cNvSpPr>
          <p:nvPr/>
        </p:nvSpPr>
        <p:spPr bwMode="auto">
          <a:xfrm>
            <a:off x="533400" y="2057400"/>
            <a:ext cx="2971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Enzymes</a:t>
            </a:r>
          </a:p>
        </p:txBody>
      </p:sp>
      <p:sp>
        <p:nvSpPr>
          <p:cNvPr id="7181" name="Rectangle 13"/>
          <p:cNvSpPr>
            <a:spLocks noChangeArrowheads="1"/>
          </p:cNvSpPr>
          <p:nvPr/>
        </p:nvSpPr>
        <p:spPr bwMode="auto">
          <a:xfrm>
            <a:off x="4648200" y="5105400"/>
            <a:ext cx="3733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Anaerobic Biodegradation</a:t>
            </a:r>
          </a:p>
        </p:txBody>
      </p:sp>
      <p:sp>
        <p:nvSpPr>
          <p:cNvPr id="7182" name="Rectangle 14"/>
          <p:cNvSpPr>
            <a:spLocks noChangeArrowheads="1"/>
          </p:cNvSpPr>
          <p:nvPr/>
        </p:nvSpPr>
        <p:spPr bwMode="auto">
          <a:xfrm>
            <a:off x="5029200" y="5791200"/>
            <a:ext cx="37338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Aerobic Biodegradation</a:t>
            </a:r>
          </a:p>
        </p:txBody>
      </p:sp>
      <p:sp>
        <p:nvSpPr>
          <p:cNvPr id="7183" name="Rectangle 15"/>
          <p:cNvSpPr>
            <a:spLocks noChangeArrowheads="1"/>
          </p:cNvSpPr>
          <p:nvPr/>
        </p:nvSpPr>
        <p:spPr bwMode="auto">
          <a:xfrm>
            <a:off x="5562600" y="4114800"/>
            <a:ext cx="3200400" cy="533400"/>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en-US" altLang="en-US" sz="2400"/>
              <a:t>Glucose Isomerization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1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autoUpdateAnimBg="0"/>
      <p:bldP spid="7175" grpId="0" animBg="1" autoUpdateAnimBg="0"/>
      <p:bldP spid="7176" grpId="0" animBg="1" autoUpdateAnimBg="0"/>
      <p:bldP spid="7177" grpId="0" animBg="1" autoUpdateAnimBg="0"/>
      <p:bldP spid="7178" grpId="0" animBg="1" autoUpdateAnimBg="0"/>
      <p:bldP spid="7179" grpId="0" animBg="1" autoUpdateAnimBg="0"/>
      <p:bldP spid="7180" grpId="0" animBg="1" autoUpdateAnimBg="0"/>
      <p:bldP spid="7181" grpId="0" animBg="1" autoUpdateAnimBg="0"/>
      <p:bldP spid="7182" grpId="0" animBg="1" autoUpdateAnimBg="0"/>
      <p:bldP spid="718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6" descr="D:\My Documents\2009 Documents\090210 UIC Bioprocessing Presentation\Images\Blair-F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0513"/>
            <a:ext cx="75438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idx="4294967295"/>
          </p:nvPr>
        </p:nvSpPr>
        <p:spPr>
          <a:xfrm>
            <a:off x="685800" y="2286000"/>
            <a:ext cx="7772400" cy="1143000"/>
          </a:xfrm>
          <a:noFill/>
          <a:extLst>
            <a:ext uri="{909E8E84-426E-40DD-AFC4-6F175D3DCCD1}">
              <a14:hiddenFill xmlns:a14="http://schemas.microsoft.com/office/drawing/2010/main">
                <a:solidFill>
                  <a:srgbClr val="FFCC99"/>
                </a:solidFill>
              </a14:hiddenFill>
            </a:ext>
          </a:extLst>
        </p:spPr>
        <p:txBody>
          <a:bodyPr/>
          <a:lstStyle/>
          <a:p>
            <a:r>
              <a:rPr lang="en-US" altLang="en-US" smtClean="0">
                <a:solidFill>
                  <a:schemeClr val="tx1"/>
                </a:solidFill>
              </a:rPr>
              <a:t>Bioprocessing: The Basics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Bioprocess Mechanisms</a:t>
            </a:r>
          </a:p>
        </p:txBody>
      </p:sp>
      <p:sp>
        <p:nvSpPr>
          <p:cNvPr id="10243" name="Rectangle 3"/>
          <p:cNvSpPr>
            <a:spLocks noGrp="1" noChangeArrowheads="1"/>
          </p:cNvSpPr>
          <p:nvPr>
            <p:ph type="body" idx="1"/>
          </p:nvPr>
        </p:nvSpPr>
        <p:spPr/>
        <p:txBody>
          <a:bodyPr/>
          <a:lstStyle/>
          <a:p>
            <a:r>
              <a:rPr lang="en-US" altLang="en-US" i="1" u="sng" smtClean="0"/>
              <a:t>Live whole cell</a:t>
            </a:r>
            <a:r>
              <a:rPr lang="en-US" altLang="en-US" smtClean="0"/>
              <a:t>: used for energy-requiring processes and biodegradation </a:t>
            </a:r>
          </a:p>
          <a:p>
            <a:r>
              <a:rPr lang="en-US" altLang="en-US" i="1" u="sng" smtClean="0"/>
              <a:t>Dead whole cell</a:t>
            </a:r>
            <a:r>
              <a:rPr lang="en-US" altLang="en-US" smtClean="0"/>
              <a:t>: typically used to immobilize enzymes (not common)</a:t>
            </a:r>
          </a:p>
          <a:p>
            <a:r>
              <a:rPr lang="en-US" altLang="en-US" i="1" u="sng" smtClean="0"/>
              <a:t>Cell-free enzymes</a:t>
            </a:r>
            <a:r>
              <a:rPr lang="en-US" altLang="en-US" smtClean="0"/>
              <a:t>: used as homogeneous catalysts - typically hydrolases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Bioprocess Organisms</a:t>
            </a:r>
          </a:p>
        </p:txBody>
      </p:sp>
      <p:sp>
        <p:nvSpPr>
          <p:cNvPr id="11267" name="Rectangle 3"/>
          <p:cNvSpPr>
            <a:spLocks noGrp="1" noChangeArrowheads="1"/>
          </p:cNvSpPr>
          <p:nvPr>
            <p:ph type="body" idx="1"/>
          </p:nvPr>
        </p:nvSpPr>
        <p:spPr/>
        <p:txBody>
          <a:bodyPr/>
          <a:lstStyle/>
          <a:p>
            <a:pPr>
              <a:spcBef>
                <a:spcPct val="50000"/>
              </a:spcBef>
              <a:spcAft>
                <a:spcPct val="50000"/>
              </a:spcAft>
            </a:pPr>
            <a:r>
              <a:rPr lang="en-US" altLang="en-US" i="1" u="sng" smtClean="0"/>
              <a:t>Unicellular:</a:t>
            </a:r>
            <a:r>
              <a:rPr lang="en-US" altLang="en-US" smtClean="0"/>
              <a:t> bacteria, cyanobacteria, algae, yeast, mammalian cells, plant cells, insect cells</a:t>
            </a:r>
          </a:p>
          <a:p>
            <a:pPr>
              <a:spcAft>
                <a:spcPct val="50000"/>
              </a:spcAft>
            </a:pPr>
            <a:r>
              <a:rPr lang="en-US" altLang="en-US" i="1" u="sng" smtClean="0"/>
              <a:t>Filamentous:</a:t>
            </a:r>
            <a:r>
              <a:rPr lang="en-US" altLang="en-US" smtClean="0"/>
              <a:t> fungi</a:t>
            </a:r>
          </a:p>
          <a:p>
            <a:pPr>
              <a:spcAft>
                <a:spcPct val="50000"/>
              </a:spcAft>
            </a:pPr>
            <a:r>
              <a:rPr lang="en-US" altLang="en-US" smtClean="0"/>
              <a:t>“</a:t>
            </a:r>
            <a:r>
              <a:rPr lang="en-US" altLang="en-US" i="1" u="sng" smtClean="0"/>
              <a:t>Higher life forms</a:t>
            </a:r>
            <a:r>
              <a:rPr lang="en-US" altLang="en-US" smtClean="0"/>
              <a:t>”: plants, animals - biopharming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57200" y="519113"/>
            <a:ext cx="8229600" cy="5624512"/>
          </a:xfrm>
          <a:prstGeom prst="rect">
            <a:avLst/>
          </a:prstGeom>
          <a:solidFill>
            <a:srgbClr val="FFFFFF"/>
          </a:solidFill>
          <a:ln w="9525">
            <a:solidFill>
              <a:schemeClr val="tx1"/>
            </a:solidFill>
            <a:miter lim="800000"/>
            <a:headEnd type="none" w="lg" len="lg"/>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en-US" altLang="en-US" sz="1800"/>
              <a:t>February 7, 2009</a:t>
            </a:r>
          </a:p>
          <a:p>
            <a:pPr algn="l"/>
            <a:endParaRPr lang="en-US" altLang="en-US" sz="1800"/>
          </a:p>
          <a:p>
            <a:pPr algn="l"/>
            <a:r>
              <a:rPr lang="en-US" altLang="en-US" sz="2000" b="1"/>
              <a:t>F.D.A. Approves Drug From Gene-Altered Goats</a:t>
            </a:r>
            <a:endParaRPr lang="en-US" altLang="en-US" sz="1800"/>
          </a:p>
          <a:p>
            <a:pPr algn="l"/>
            <a:endParaRPr lang="en-US" altLang="en-US" sz="1800"/>
          </a:p>
          <a:p>
            <a:pPr algn="l"/>
            <a:r>
              <a:rPr lang="en-US" altLang="en-US" sz="1800"/>
              <a:t>By ANDREW POLLACK</a:t>
            </a:r>
          </a:p>
          <a:p>
            <a:pPr algn="l"/>
            <a:endParaRPr lang="en-US" altLang="en-US" sz="1800"/>
          </a:p>
          <a:p>
            <a:pPr algn="l"/>
            <a:r>
              <a:rPr lang="en-US" altLang="en-US" sz="1800"/>
              <a:t>Opening the barn door to a new era in farming and pharmaceuticals, the Food and Drug Administration on Friday approved the first drug produced by livestock that have been given a human gene.</a:t>
            </a:r>
          </a:p>
          <a:p>
            <a:pPr algn="l"/>
            <a:r>
              <a:rPr lang="en-US" altLang="en-US" sz="1800"/>
              <a:t> </a:t>
            </a:r>
          </a:p>
          <a:p>
            <a:pPr algn="l"/>
            <a:r>
              <a:rPr lang="en-US" altLang="en-US" sz="1800"/>
              <a:t>The drug, meant to prevent fatal blood clots in people with a rare condition, is a human protein extracted from the milk of genetically engineered goats. </a:t>
            </a:r>
          </a:p>
          <a:p>
            <a:pPr algn="l"/>
            <a:r>
              <a:rPr lang="en-US" altLang="en-US" sz="1800"/>
              <a:t>At the same time, the F.D.A. also approved the goats used to make the drug, the first such animals cleared under guidelines the agency adopted only last month to regulate the use of transgenic animals in the nation’s drug and food supply.</a:t>
            </a:r>
          </a:p>
          <a:p>
            <a:pPr algn="l"/>
            <a:endParaRPr lang="en-US" altLang="en-US" sz="1800"/>
          </a:p>
          <a:p>
            <a:pPr algn="l"/>
            <a:r>
              <a:rPr lang="en-US" altLang="en-US" sz="1800"/>
              <a:t>Made by a company called GTC Biotherapeutics, the human anticlotting protein is produced by a herd of 200 bioengineered goats living under carefully controlled conditions on a farm in central Massachusetts.</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0"/>
            <a:ext cx="14573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000000"/>
      </a:lt1>
      <a:dk2>
        <a:srgbClr val="000000"/>
      </a:dk2>
      <a:lt2>
        <a:srgbClr val="808080"/>
      </a:lt2>
      <a:accent1>
        <a:srgbClr val="FFFFCC"/>
      </a:accent1>
      <a:accent2>
        <a:srgbClr val="3333CC"/>
      </a:accent2>
      <a:accent3>
        <a:srgbClr val="AAAAAA"/>
      </a:accent3>
      <a:accent4>
        <a:srgbClr val="000000"/>
      </a:accent4>
      <a:accent5>
        <a:srgbClr val="FFFFE2"/>
      </a:accent5>
      <a:accent6>
        <a:srgbClr val="2D2DB9"/>
      </a:accent6>
      <a:hlink>
        <a:srgbClr val="CCCCFF"/>
      </a:hlink>
      <a:folHlink>
        <a:srgbClr val="B2B2B2"/>
      </a:folHlink>
    </a:clrScheme>
    <a:fontScheme name="Office Them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stealth" w="lg" len="lg"/>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stealth" w="lg" len="lg"/>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6303</TotalTime>
  <Words>911</Words>
  <Application>Microsoft Office PowerPoint</Application>
  <PresentationFormat>On-screen Show (4:3)</PresentationFormat>
  <Paragraphs>179</Paragraphs>
  <Slides>33</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Trebuchet MS</vt:lpstr>
      <vt:lpstr>Times New Roman</vt:lpstr>
      <vt:lpstr>Symbol</vt:lpstr>
      <vt:lpstr>Office Theme</vt:lpstr>
      <vt:lpstr>Microsoft Excel Worksheet</vt:lpstr>
      <vt:lpstr>Bioprocessing - A Brief Introduction</vt:lpstr>
      <vt:lpstr>Bioprocessing: The Integrated Biorefinery</vt:lpstr>
      <vt:lpstr>PowerPoint Presentation</vt:lpstr>
      <vt:lpstr>PowerPoint Presentation</vt:lpstr>
      <vt:lpstr>PowerPoint Presentation</vt:lpstr>
      <vt:lpstr>Bioprocessing: The Basics</vt:lpstr>
      <vt:lpstr>Bioprocess Mechanisms</vt:lpstr>
      <vt:lpstr>Bioprocess Organisms</vt:lpstr>
      <vt:lpstr>PowerPoint Presentation</vt:lpstr>
      <vt:lpstr>Bioprocess Classes</vt:lpstr>
      <vt:lpstr>Bioprocessing: Some Examples</vt:lpstr>
      <vt:lpstr>Biosynthetic Processes</vt:lpstr>
      <vt:lpstr>Biosynthetic Processes</vt:lpstr>
      <vt:lpstr>Biosynthetic Processes</vt:lpstr>
      <vt:lpstr>Biosynthetic Processes</vt:lpstr>
      <vt:lpstr>Biotransformation Processes</vt:lpstr>
      <vt:lpstr>Biotransformation Processes</vt:lpstr>
      <vt:lpstr>Biotransformation Processes</vt:lpstr>
      <vt:lpstr>Biotransformation Processes</vt:lpstr>
      <vt:lpstr>Bioprocessing: Understanding The Limitations</vt:lpstr>
      <vt:lpstr>Technical Limitations</vt:lpstr>
      <vt:lpstr>PowerPoint Presentation</vt:lpstr>
      <vt:lpstr>Technical Limitations</vt:lpstr>
      <vt:lpstr>PowerPoint Presentation</vt:lpstr>
      <vt:lpstr>PowerPoint Presentation</vt:lpstr>
      <vt:lpstr>Economic Reality</vt:lpstr>
      <vt:lpstr>Economic Reality</vt:lpstr>
      <vt:lpstr>When to Use Bioprocesses</vt:lpstr>
      <vt:lpstr>When Not to Use Bioprocesses</vt:lpstr>
      <vt:lpstr>When to Consider Bioprocesses</vt:lpstr>
      <vt:lpstr>PowerPoint Presentation</vt:lpstr>
      <vt:lpstr>In Summary</vt:lpstr>
      <vt:lpstr>PowerPoint Presentation</vt:lpstr>
    </vt:vector>
  </TitlesOfParts>
  <Company>Great Lake Gardens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P. Rouse</dc:creator>
  <cp:lastModifiedBy>Michael</cp:lastModifiedBy>
  <cp:revision>54</cp:revision>
  <dcterms:created xsi:type="dcterms:W3CDTF">2009-02-01T14:39:27Z</dcterms:created>
  <dcterms:modified xsi:type="dcterms:W3CDTF">2019-07-28T15:44:55Z</dcterms:modified>
</cp:coreProperties>
</file>